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1"/>
  </p:notesMasterIdLst>
  <p:sldIdLst>
    <p:sldId id="428" r:id="rId2"/>
    <p:sldId id="453" r:id="rId3"/>
    <p:sldId id="454" r:id="rId4"/>
    <p:sldId id="455" r:id="rId5"/>
    <p:sldId id="456" r:id="rId6"/>
    <p:sldId id="459" r:id="rId7"/>
    <p:sldId id="458" r:id="rId8"/>
    <p:sldId id="457" r:id="rId9"/>
    <p:sldId id="461" r:id="rId1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2"/>
    </p:embeddedFont>
    <p:embeddedFont>
      <p:font typeface="微软雅黑" panose="020B0503020204020204" pitchFamily="34" charset="-122"/>
      <p:regular r:id="rId13"/>
      <p:bold r:id="rId14"/>
    </p:embeddedFont>
    <p:embeddedFont>
      <p:font typeface="华文细黑" panose="02010600040101010101" pitchFamily="2" charset="-122"/>
      <p:regular r:id="rId15"/>
    </p:embeddedFont>
    <p:embeddedFont>
      <p:font typeface="等线" panose="02010600030101010101" pitchFamily="2" charset="-122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等线" panose="02010600030101010101" pitchFamily="2" charset="-122"/>
      <p:regular r:id="rId16"/>
      <p:bold r:id="rId17"/>
    </p:embeddedFont>
  </p:embeddedFontLst>
  <p:custDataLst>
    <p:tags r:id="rId22"/>
  </p:custDataLst>
  <p:defaultTextStyle>
    <a:defPPr>
      <a:defRPr lang="zh-CN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90C"/>
    <a:srgbClr val="202E4F"/>
    <a:srgbClr val="0066CC"/>
    <a:srgbClr val="E5472E"/>
    <a:srgbClr val="9F7829"/>
    <a:srgbClr val="476B81"/>
    <a:srgbClr val="B9A25D"/>
    <a:srgbClr val="6B8291"/>
    <a:srgbClr val="719AA9"/>
    <a:srgbClr val="C80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12" autoAdjust="0"/>
    <p:restoredTop sz="96309" autoAdjust="0"/>
  </p:normalViewPr>
  <p:slideViewPr>
    <p:cSldViewPr snapToGrid="0">
      <p:cViewPr>
        <p:scale>
          <a:sx n="150" d="100"/>
          <a:sy n="150" d="100"/>
        </p:scale>
        <p:origin x="7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F093F75C-7CC8-445D-BA12-0FF5144419A7}" type="datetimeFigureOut">
              <a:rPr lang="zh-CN" altLang="en-US"/>
              <a:pPr>
                <a:defRPr/>
              </a:pPr>
              <a:t>2019/12/17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2DC6FEB6-BE93-4D94-9030-9BB42A810B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2660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85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9B221C4F-CB16-44F9-8F22-3F23B3F4C71A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9442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79BDD6CC-C9EE-45E2-A861-872B26D95F65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9411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79BDD6CC-C9EE-45E2-A861-872B26D95F65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6317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79BDD6CC-C9EE-45E2-A861-872B26D95F65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4693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79BDD6CC-C9EE-45E2-A861-872B26D95F65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438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79BDD6CC-C9EE-45E2-A861-872B26D95F65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9757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79BDD6CC-C9EE-45E2-A861-872B26D95F65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8529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79BDD6CC-C9EE-45E2-A861-872B26D95F65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843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9B221C4F-CB16-44F9-8F22-3F23B3F4C71A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2459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>
            <a:spLocks noChangeArrowheads="1"/>
          </p:cNvSpPr>
          <p:nvPr userDrawn="1"/>
        </p:nvSpPr>
        <p:spPr bwMode="auto">
          <a:xfrm>
            <a:off x="1022350" y="269875"/>
            <a:ext cx="3438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微软雅黑" panose="020B0503020204020204" pitchFamily="34" charset="-122"/>
              </a:rPr>
              <a:t>此处添加您的标题</a:t>
            </a:r>
            <a:endParaRPr lang="id-ID" altLang="zh-CN" sz="2000" b="1">
              <a:latin typeface="微软雅黑" panose="020B0503020204020204" pitchFamily="34" charset="-122"/>
            </a:endParaRPr>
          </a:p>
        </p:txBody>
      </p:sp>
      <p:sp>
        <p:nvSpPr>
          <p:cNvPr id="3" name="文本框 7"/>
          <p:cNvSpPr txBox="1">
            <a:spLocks noChangeArrowheads="1"/>
          </p:cNvSpPr>
          <p:nvPr userDrawn="1"/>
        </p:nvSpPr>
        <p:spPr bwMode="auto">
          <a:xfrm>
            <a:off x="1042988" y="630238"/>
            <a:ext cx="26781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id-ID" altLang="zh-CN" sz="1000"/>
              <a:t>Biscuit oat cake carrot cake muffin jelly</a:t>
            </a:r>
            <a:endParaRPr lang="zh-CN" altLang="en-US" sz="1000"/>
          </a:p>
        </p:txBody>
      </p:sp>
      <p:grpSp>
        <p:nvGrpSpPr>
          <p:cNvPr id="4" name="组合 8"/>
          <p:cNvGrpSpPr>
            <a:grpSpLocks/>
          </p:cNvGrpSpPr>
          <p:nvPr userDrawn="1"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5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6" name="文本框 10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  <a:endParaRPr lang="zh-CN" altLang="en-US" sz="280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627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>
            <a:spLocks noChangeArrowheads="1"/>
          </p:cNvSpPr>
          <p:nvPr userDrawn="1"/>
        </p:nvSpPr>
        <p:spPr bwMode="auto">
          <a:xfrm>
            <a:off x="1022350" y="269875"/>
            <a:ext cx="3438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微软雅黑" panose="020B0503020204020204" pitchFamily="34" charset="-122"/>
              </a:rPr>
              <a:t>此处添加您的标题</a:t>
            </a:r>
            <a:endParaRPr lang="id-ID" altLang="zh-CN" sz="2000" b="1">
              <a:latin typeface="微软雅黑" panose="020B0503020204020204" pitchFamily="34" charset="-122"/>
            </a:endParaRPr>
          </a:p>
        </p:txBody>
      </p:sp>
      <p:sp>
        <p:nvSpPr>
          <p:cNvPr id="3" name="文本框 7"/>
          <p:cNvSpPr txBox="1">
            <a:spLocks noChangeArrowheads="1"/>
          </p:cNvSpPr>
          <p:nvPr userDrawn="1"/>
        </p:nvSpPr>
        <p:spPr bwMode="auto">
          <a:xfrm>
            <a:off x="1042988" y="630238"/>
            <a:ext cx="26781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id-ID" altLang="zh-CN" sz="1000"/>
              <a:t>Biscuit oat cake carrot cake muffin jelly</a:t>
            </a:r>
            <a:endParaRPr lang="zh-CN" altLang="en-US" sz="1000"/>
          </a:p>
        </p:txBody>
      </p:sp>
      <p:grpSp>
        <p:nvGrpSpPr>
          <p:cNvPr id="4" name="组合 8"/>
          <p:cNvGrpSpPr>
            <a:grpSpLocks/>
          </p:cNvGrpSpPr>
          <p:nvPr userDrawn="1"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5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6" name="文本框 10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  <a:endParaRPr lang="zh-CN" altLang="en-US" sz="280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111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>
            <a:spLocks noChangeArrowheads="1"/>
          </p:cNvSpPr>
          <p:nvPr userDrawn="1"/>
        </p:nvSpPr>
        <p:spPr bwMode="auto">
          <a:xfrm>
            <a:off x="1022350" y="269875"/>
            <a:ext cx="3438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微软雅黑" panose="020B0503020204020204" pitchFamily="34" charset="-122"/>
              </a:rPr>
              <a:t>此处添加您的标题</a:t>
            </a:r>
            <a:endParaRPr lang="id-ID" altLang="zh-CN" sz="2000" b="1">
              <a:latin typeface="微软雅黑" panose="020B0503020204020204" pitchFamily="34" charset="-122"/>
            </a:endParaRPr>
          </a:p>
        </p:txBody>
      </p:sp>
      <p:sp>
        <p:nvSpPr>
          <p:cNvPr id="3" name="文本框 7"/>
          <p:cNvSpPr txBox="1">
            <a:spLocks noChangeArrowheads="1"/>
          </p:cNvSpPr>
          <p:nvPr userDrawn="1"/>
        </p:nvSpPr>
        <p:spPr bwMode="auto">
          <a:xfrm>
            <a:off x="1042988" y="630238"/>
            <a:ext cx="26781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id-ID" altLang="zh-CN" sz="1000"/>
              <a:t>Biscuit oat cake carrot cake muffin jelly</a:t>
            </a:r>
            <a:endParaRPr lang="zh-CN" altLang="en-US" sz="1000"/>
          </a:p>
        </p:txBody>
      </p:sp>
      <p:grpSp>
        <p:nvGrpSpPr>
          <p:cNvPr id="4" name="组合 8"/>
          <p:cNvGrpSpPr>
            <a:grpSpLocks/>
          </p:cNvGrpSpPr>
          <p:nvPr userDrawn="1"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5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6" name="文本框 10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  <a:endParaRPr lang="zh-CN" altLang="en-US" sz="280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000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>
            <a:spLocks noChangeArrowheads="1"/>
          </p:cNvSpPr>
          <p:nvPr userDrawn="1"/>
        </p:nvSpPr>
        <p:spPr bwMode="auto">
          <a:xfrm>
            <a:off x="1022350" y="269875"/>
            <a:ext cx="3438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000" b="1">
                <a:latin typeface="微软雅黑" panose="020B0503020204020204" pitchFamily="34" charset="-122"/>
              </a:rPr>
              <a:t>此处添加您的标题</a:t>
            </a:r>
            <a:endParaRPr lang="id-ID" altLang="zh-CN" sz="2000" b="1">
              <a:latin typeface="微软雅黑" panose="020B0503020204020204" pitchFamily="34" charset="-122"/>
            </a:endParaRPr>
          </a:p>
        </p:txBody>
      </p:sp>
      <p:sp>
        <p:nvSpPr>
          <p:cNvPr id="3" name="文本框 7"/>
          <p:cNvSpPr txBox="1">
            <a:spLocks noChangeArrowheads="1"/>
          </p:cNvSpPr>
          <p:nvPr userDrawn="1"/>
        </p:nvSpPr>
        <p:spPr bwMode="auto">
          <a:xfrm>
            <a:off x="1042988" y="630238"/>
            <a:ext cx="26781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id-ID" altLang="zh-CN" sz="1000"/>
              <a:t>Biscuit oat cake carrot cake muffin jelly</a:t>
            </a:r>
            <a:endParaRPr lang="zh-CN" altLang="en-US" sz="1000"/>
          </a:p>
        </p:txBody>
      </p:sp>
      <p:grpSp>
        <p:nvGrpSpPr>
          <p:cNvPr id="4" name="组合 8"/>
          <p:cNvGrpSpPr>
            <a:grpSpLocks/>
          </p:cNvGrpSpPr>
          <p:nvPr userDrawn="1"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5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6" name="文本框 10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  <a:endParaRPr lang="zh-CN" altLang="en-US" sz="280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18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035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6FD132-2BB7-4562-950A-5563B25FC0AD}" type="datetimeFigureOut">
              <a:rPr lang="zh-CN" altLang="en-US"/>
              <a:pPr>
                <a:defRPr/>
              </a:pPr>
              <a:t>2019/12/17</a:t>
            </a:fld>
            <a:endParaRPr lang="zh-CN" alt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806D00-DDA9-4A8E-998F-13C31E03750E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547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>
            <a:spLocks noChangeArrowheads="1"/>
          </p:cNvSpPr>
          <p:nvPr userDrawn="1"/>
        </p:nvSpPr>
        <p:spPr bwMode="auto">
          <a:xfrm>
            <a:off x="2722563" y="347663"/>
            <a:ext cx="3698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000">
                <a:solidFill>
                  <a:srgbClr val="262626"/>
                </a:solidFill>
              </a:rPr>
              <a:t>ADD YOUR TITLE HERE</a:t>
            </a:r>
            <a:endParaRPr lang="zh-CN" altLang="en-US" sz="2000">
              <a:solidFill>
                <a:srgbClr val="262626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 userDrawn="1"/>
        </p:nvSpPr>
        <p:spPr>
          <a:xfrm>
            <a:off x="1268413" y="825500"/>
            <a:ext cx="6911975" cy="317500"/>
          </a:xfrm>
          <a:prstGeom prst="rect">
            <a:avLst/>
          </a:prstGeom>
        </p:spPr>
        <p:txBody>
          <a:bodyPr/>
          <a:lstStyle>
            <a:lvl1pPr defTabSz="1087438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087438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087438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087438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087438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100">
                <a:solidFill>
                  <a:srgbClr val="26262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Click here to modify the text , you may post text here . Click here to modify the text Click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3833813" y="790575"/>
            <a:ext cx="1476375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40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8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fld id="{EADDB6A8-BB5B-4DDF-9998-641175C42C03}" type="datetimeFigureOut">
              <a:rPr lang="zh-CN" altLang="en-US"/>
              <a:pPr>
                <a:defRPr/>
              </a:pPr>
              <a:t>2019/12/17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754" eaLnBrk="1" fontAlgn="auto" hangingPunct="1">
              <a:spcBef>
                <a:spcPts val="0"/>
              </a:spcBef>
              <a:spcAft>
                <a:spcPts val="0"/>
              </a:spcAft>
              <a:defRPr sz="900" dirty="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fld id="{69099519-65B5-405F-BD05-1E174F0749BA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698" r:id="rId6"/>
    <p:sldLayoutId id="2147483704" r:id="rId7"/>
    <p:sldLayoutId id="2147483706" r:id="rId8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华文细黑" panose="02010600040101010101" pitchFamily="2" charset="-122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微软雅黑" panose="020B0503020204020204" pitchFamily="34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微软雅黑" panose="020B0503020204020204" pitchFamily="34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微软雅黑" panose="020B0503020204020204" pitchFamily="34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微软雅黑" panose="020B0503020204020204" pitchFamily="34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微软雅黑" panose="020B0503020204020204" pitchFamily="34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微软雅黑" panose="020B0503020204020204" pitchFamily="34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微软雅黑" panose="020B0503020204020204" pitchFamily="34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微软雅黑" panose="020B0503020204020204" pitchFamily="34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.png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6350" y="4297363"/>
            <a:ext cx="9137650" cy="860425"/>
          </a:xfrm>
          <a:custGeom>
            <a:avLst/>
            <a:gdLst>
              <a:gd name="connsiteX0" fmla="*/ 3825592 w 9138323"/>
              <a:gd name="connsiteY0" fmla="*/ 0 h 859537"/>
              <a:gd name="connsiteX1" fmla="*/ 4096303 w 9138323"/>
              <a:gd name="connsiteY1" fmla="*/ 83060 h 859537"/>
              <a:gd name="connsiteX2" fmla="*/ 4125154 w 9138323"/>
              <a:gd name="connsiteY2" fmla="*/ 106971 h 859537"/>
              <a:gd name="connsiteX3" fmla="*/ 4162050 w 9138323"/>
              <a:gd name="connsiteY3" fmla="*/ 76393 h 859537"/>
              <a:gd name="connsiteX4" fmla="*/ 4342300 w 9138323"/>
              <a:gd name="connsiteY4" fmla="*/ 21088 h 859537"/>
              <a:gd name="connsiteX5" fmla="*/ 4639354 w 9138323"/>
              <a:gd name="connsiteY5" fmla="*/ 218869 h 859537"/>
              <a:gd name="connsiteX6" fmla="*/ 4653136 w 9138323"/>
              <a:gd name="connsiteY6" fmla="*/ 287442 h 859537"/>
              <a:gd name="connsiteX7" fmla="*/ 4714569 w 9138323"/>
              <a:gd name="connsiteY7" fmla="*/ 293663 h 859537"/>
              <a:gd name="connsiteX8" fmla="*/ 4868055 w 9138323"/>
              <a:gd name="connsiteY8" fmla="*/ 354192 h 859537"/>
              <a:gd name="connsiteX9" fmla="*/ 4926135 w 9138323"/>
              <a:gd name="connsiteY9" fmla="*/ 396727 h 859537"/>
              <a:gd name="connsiteX10" fmla="*/ 4974485 w 9138323"/>
              <a:gd name="connsiteY10" fmla="*/ 370366 h 859537"/>
              <a:gd name="connsiteX11" fmla="*/ 5099974 w 9138323"/>
              <a:gd name="connsiteY11" fmla="*/ 344918 h 859537"/>
              <a:gd name="connsiteX12" fmla="*/ 5280224 w 9138323"/>
              <a:gd name="connsiteY12" fmla="*/ 400223 h 859537"/>
              <a:gd name="connsiteX13" fmla="*/ 5294059 w 9138323"/>
              <a:gd name="connsiteY13" fmla="*/ 411689 h 859537"/>
              <a:gd name="connsiteX14" fmla="*/ 5324701 w 9138323"/>
              <a:gd name="connsiteY14" fmla="*/ 386293 h 859537"/>
              <a:gd name="connsiteX15" fmla="*/ 5504952 w 9138323"/>
              <a:gd name="connsiteY15" fmla="*/ 330988 h 859537"/>
              <a:gd name="connsiteX16" fmla="*/ 5685202 w 9138323"/>
              <a:gd name="connsiteY16" fmla="*/ 386293 h 859537"/>
              <a:gd name="connsiteX17" fmla="*/ 5711865 w 9138323"/>
              <a:gd name="connsiteY17" fmla="*/ 408390 h 859537"/>
              <a:gd name="connsiteX18" fmla="*/ 5764783 w 9138323"/>
              <a:gd name="connsiteY18" fmla="*/ 343967 h 859537"/>
              <a:gd name="connsiteX19" fmla="*/ 6243258 w 9138323"/>
              <a:gd name="connsiteY19" fmla="*/ 144890 h 859537"/>
              <a:gd name="connsiteX20" fmla="*/ 6721733 w 9138323"/>
              <a:gd name="connsiteY20" fmla="*/ 343967 h 859537"/>
              <a:gd name="connsiteX21" fmla="*/ 6799757 w 9138323"/>
              <a:gd name="connsiteY21" fmla="*/ 438956 h 859537"/>
              <a:gd name="connsiteX22" fmla="*/ 6875686 w 9138323"/>
              <a:gd name="connsiteY22" fmla="*/ 397558 h 859537"/>
              <a:gd name="connsiteX23" fmla="*/ 7064152 w 9138323"/>
              <a:gd name="connsiteY23" fmla="*/ 359339 h 859537"/>
              <a:gd name="connsiteX24" fmla="*/ 7252617 w 9138323"/>
              <a:gd name="connsiteY24" fmla="*/ 397558 h 859537"/>
              <a:gd name="connsiteX25" fmla="*/ 7323961 w 9138323"/>
              <a:gd name="connsiteY25" fmla="*/ 436456 h 859537"/>
              <a:gd name="connsiteX26" fmla="*/ 7335578 w 9138323"/>
              <a:gd name="connsiteY26" fmla="*/ 414961 h 859537"/>
              <a:gd name="connsiteX27" fmla="*/ 7602907 w 9138323"/>
              <a:gd name="connsiteY27" fmla="*/ 272187 h 859537"/>
              <a:gd name="connsiteX28" fmla="*/ 7925296 w 9138323"/>
              <a:gd name="connsiteY28" fmla="*/ 596017 h 859537"/>
              <a:gd name="connsiteX29" fmla="*/ 7923535 w 9138323"/>
              <a:gd name="connsiteY29" fmla="*/ 604778 h 859537"/>
              <a:gd name="connsiteX30" fmla="*/ 7993021 w 9138323"/>
              <a:gd name="connsiteY30" fmla="*/ 583112 h 859537"/>
              <a:gd name="connsiteX31" fmla="*/ 8129393 w 9138323"/>
              <a:gd name="connsiteY31" fmla="*/ 569303 h 859537"/>
              <a:gd name="connsiteX32" fmla="*/ 8265765 w 9138323"/>
              <a:gd name="connsiteY32" fmla="*/ 583112 h 859537"/>
              <a:gd name="connsiteX33" fmla="*/ 8299780 w 9138323"/>
              <a:gd name="connsiteY33" fmla="*/ 593718 h 859537"/>
              <a:gd name="connsiteX34" fmla="*/ 8317449 w 9138323"/>
              <a:gd name="connsiteY34" fmla="*/ 572207 h 859537"/>
              <a:gd name="connsiteX35" fmla="*/ 8659817 w 9138323"/>
              <a:gd name="connsiteY35" fmla="*/ 429759 h 859537"/>
              <a:gd name="connsiteX36" fmla="*/ 9134163 w 9138323"/>
              <a:gd name="connsiteY36" fmla="*/ 818090 h 859537"/>
              <a:gd name="connsiteX37" fmla="*/ 9138323 w 9138323"/>
              <a:gd name="connsiteY37" fmla="*/ 859537 h 859537"/>
              <a:gd name="connsiteX38" fmla="*/ 4141781 w 9138323"/>
              <a:gd name="connsiteY38" fmla="*/ 859537 h 859537"/>
              <a:gd name="connsiteX39" fmla="*/ 4141242 w 9138323"/>
              <a:gd name="connsiteY39" fmla="*/ 854166 h 859537"/>
              <a:gd name="connsiteX40" fmla="*/ 4134437 w 9138323"/>
              <a:gd name="connsiteY40" fmla="*/ 859537 h 859537"/>
              <a:gd name="connsiteX41" fmla="*/ 1390 w 9138323"/>
              <a:gd name="connsiteY41" fmla="*/ 859537 h 859537"/>
              <a:gd name="connsiteX42" fmla="*/ 0 w 9138323"/>
              <a:gd name="connsiteY42" fmla="*/ 845688 h 859537"/>
              <a:gd name="connsiteX43" fmla="*/ 418787 w 9138323"/>
              <a:gd name="connsiteY43" fmla="*/ 425029 h 859537"/>
              <a:gd name="connsiteX44" fmla="*/ 581797 w 9138323"/>
              <a:gd name="connsiteY44" fmla="*/ 458087 h 859537"/>
              <a:gd name="connsiteX45" fmla="*/ 590440 w 9138323"/>
              <a:gd name="connsiteY45" fmla="*/ 462798 h 859537"/>
              <a:gd name="connsiteX46" fmla="*/ 598218 w 9138323"/>
              <a:gd name="connsiteY46" fmla="*/ 385294 h 859537"/>
              <a:gd name="connsiteX47" fmla="*/ 1029094 w 9138323"/>
              <a:gd name="connsiteY47" fmla="*/ 32550 h 859537"/>
              <a:gd name="connsiteX48" fmla="*/ 1340088 w 9138323"/>
              <a:gd name="connsiteY48" fmla="*/ 161944 h 859537"/>
              <a:gd name="connsiteX49" fmla="*/ 1364611 w 9138323"/>
              <a:gd name="connsiteY49" fmla="*/ 191799 h 859537"/>
              <a:gd name="connsiteX50" fmla="*/ 1403078 w 9138323"/>
              <a:gd name="connsiteY50" fmla="*/ 179805 h 859537"/>
              <a:gd name="connsiteX51" fmla="*/ 1539449 w 9138323"/>
              <a:gd name="connsiteY51" fmla="*/ 165996 h 859537"/>
              <a:gd name="connsiteX52" fmla="*/ 1802839 w 9138323"/>
              <a:gd name="connsiteY52" fmla="*/ 219409 h 859537"/>
              <a:gd name="connsiteX53" fmla="*/ 1857061 w 9138323"/>
              <a:gd name="connsiteY53" fmla="*/ 248972 h 859537"/>
              <a:gd name="connsiteX54" fmla="*/ 1899461 w 9138323"/>
              <a:gd name="connsiteY54" fmla="*/ 213833 h 859537"/>
              <a:gd name="connsiteX55" fmla="*/ 2133608 w 9138323"/>
              <a:gd name="connsiteY55" fmla="*/ 141991 h 859537"/>
              <a:gd name="connsiteX56" fmla="*/ 2367756 w 9138323"/>
              <a:gd name="connsiteY56" fmla="*/ 213833 h 859537"/>
              <a:gd name="connsiteX57" fmla="*/ 2420881 w 9138323"/>
              <a:gd name="connsiteY57" fmla="*/ 257860 h 859537"/>
              <a:gd name="connsiteX58" fmla="*/ 2509751 w 9138323"/>
              <a:gd name="connsiteY58" fmla="*/ 184207 h 859537"/>
              <a:gd name="connsiteX59" fmla="*/ 2939610 w 9138323"/>
              <a:gd name="connsiteY59" fmla="*/ 52317 h 859537"/>
              <a:gd name="connsiteX60" fmla="*/ 3369468 w 9138323"/>
              <a:gd name="connsiteY60" fmla="*/ 184207 h 859537"/>
              <a:gd name="connsiteX61" fmla="*/ 3418479 w 9138323"/>
              <a:gd name="connsiteY61" fmla="*/ 224826 h 859537"/>
              <a:gd name="connsiteX62" fmla="*/ 3424100 w 9138323"/>
              <a:gd name="connsiteY62" fmla="*/ 214426 h 859537"/>
              <a:gd name="connsiteX63" fmla="*/ 3825592 w 9138323"/>
              <a:gd name="connsiteY63" fmla="*/ 0 h 85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9138323" h="859537">
                <a:moveTo>
                  <a:pt x="3825592" y="0"/>
                </a:moveTo>
                <a:cubicBezTo>
                  <a:pt x="3925869" y="0"/>
                  <a:pt x="4019027" y="30620"/>
                  <a:pt x="4096303" y="83060"/>
                </a:cubicBezTo>
                <a:lnTo>
                  <a:pt x="4125154" y="106971"/>
                </a:lnTo>
                <a:lnTo>
                  <a:pt x="4162050" y="76393"/>
                </a:lnTo>
                <a:cubicBezTo>
                  <a:pt x="4213504" y="41476"/>
                  <a:pt x="4275531" y="21088"/>
                  <a:pt x="4342300" y="21088"/>
                </a:cubicBezTo>
                <a:cubicBezTo>
                  <a:pt x="4475837" y="21088"/>
                  <a:pt x="4590411" y="102641"/>
                  <a:pt x="4639354" y="218869"/>
                </a:cubicBezTo>
                <a:lnTo>
                  <a:pt x="4653136" y="287442"/>
                </a:lnTo>
                <a:lnTo>
                  <a:pt x="4714569" y="293663"/>
                </a:lnTo>
                <a:cubicBezTo>
                  <a:pt x="4769728" y="305000"/>
                  <a:pt x="4821470" y="325759"/>
                  <a:pt x="4868055" y="354192"/>
                </a:cubicBezTo>
                <a:lnTo>
                  <a:pt x="4926135" y="396727"/>
                </a:lnTo>
                <a:lnTo>
                  <a:pt x="4974485" y="370366"/>
                </a:lnTo>
                <a:cubicBezTo>
                  <a:pt x="5013055" y="353979"/>
                  <a:pt x="5055461" y="344918"/>
                  <a:pt x="5099974" y="344918"/>
                </a:cubicBezTo>
                <a:cubicBezTo>
                  <a:pt x="5166742" y="344918"/>
                  <a:pt x="5228770" y="365306"/>
                  <a:pt x="5280224" y="400223"/>
                </a:cubicBezTo>
                <a:lnTo>
                  <a:pt x="5294059" y="411689"/>
                </a:lnTo>
                <a:lnTo>
                  <a:pt x="5324701" y="386293"/>
                </a:lnTo>
                <a:cubicBezTo>
                  <a:pt x="5376155" y="351376"/>
                  <a:pt x="5438184" y="330988"/>
                  <a:pt x="5504952" y="330988"/>
                </a:cubicBezTo>
                <a:cubicBezTo>
                  <a:pt x="5571721" y="330988"/>
                  <a:pt x="5633748" y="351376"/>
                  <a:pt x="5685202" y="386293"/>
                </a:cubicBezTo>
                <a:lnTo>
                  <a:pt x="5711865" y="408390"/>
                </a:lnTo>
                <a:lnTo>
                  <a:pt x="5764783" y="343967"/>
                </a:lnTo>
                <a:cubicBezTo>
                  <a:pt x="5887234" y="220967"/>
                  <a:pt x="6056401" y="144890"/>
                  <a:pt x="6243258" y="144890"/>
                </a:cubicBezTo>
                <a:cubicBezTo>
                  <a:pt x="6430113" y="144890"/>
                  <a:pt x="6599280" y="220967"/>
                  <a:pt x="6721733" y="343967"/>
                </a:cubicBezTo>
                <a:lnTo>
                  <a:pt x="6799757" y="438956"/>
                </a:lnTo>
                <a:lnTo>
                  <a:pt x="6875686" y="397558"/>
                </a:lnTo>
                <a:cubicBezTo>
                  <a:pt x="6933612" y="372948"/>
                  <a:pt x="6997300" y="359339"/>
                  <a:pt x="7064152" y="359339"/>
                </a:cubicBezTo>
                <a:cubicBezTo>
                  <a:pt x="7131003" y="359339"/>
                  <a:pt x="7194690" y="372948"/>
                  <a:pt x="7252617" y="397558"/>
                </a:cubicBezTo>
                <a:lnTo>
                  <a:pt x="7323961" y="436456"/>
                </a:lnTo>
                <a:lnTo>
                  <a:pt x="7335578" y="414961"/>
                </a:lnTo>
                <a:cubicBezTo>
                  <a:pt x="7393514" y="328821"/>
                  <a:pt x="7491626" y="272187"/>
                  <a:pt x="7602907" y="272187"/>
                </a:cubicBezTo>
                <a:cubicBezTo>
                  <a:pt x="7780958" y="272187"/>
                  <a:pt x="7925296" y="417171"/>
                  <a:pt x="7925296" y="596017"/>
                </a:cubicBezTo>
                <a:lnTo>
                  <a:pt x="7923535" y="604778"/>
                </a:lnTo>
                <a:lnTo>
                  <a:pt x="7993021" y="583112"/>
                </a:lnTo>
                <a:cubicBezTo>
                  <a:pt x="8037071" y="574058"/>
                  <a:pt x="8082679" y="569303"/>
                  <a:pt x="8129393" y="569303"/>
                </a:cubicBezTo>
                <a:cubicBezTo>
                  <a:pt x="8176107" y="569303"/>
                  <a:pt x="8221715" y="574058"/>
                  <a:pt x="8265765" y="583112"/>
                </a:cubicBezTo>
                <a:lnTo>
                  <a:pt x="8299780" y="593718"/>
                </a:lnTo>
                <a:lnTo>
                  <a:pt x="8317449" y="572207"/>
                </a:lnTo>
                <a:cubicBezTo>
                  <a:pt x="8405068" y="484195"/>
                  <a:pt x="8526114" y="429759"/>
                  <a:pt x="8659817" y="429759"/>
                </a:cubicBezTo>
                <a:cubicBezTo>
                  <a:pt x="8893798" y="429759"/>
                  <a:pt x="9089015" y="596470"/>
                  <a:pt x="9134163" y="818090"/>
                </a:cubicBezTo>
                <a:lnTo>
                  <a:pt x="9138323" y="859537"/>
                </a:lnTo>
                <a:lnTo>
                  <a:pt x="4141781" y="859537"/>
                </a:lnTo>
                <a:lnTo>
                  <a:pt x="4141242" y="854166"/>
                </a:lnTo>
                <a:lnTo>
                  <a:pt x="4134437" y="859537"/>
                </a:lnTo>
                <a:lnTo>
                  <a:pt x="1390" y="859537"/>
                </a:lnTo>
                <a:lnTo>
                  <a:pt x="0" y="845688"/>
                </a:lnTo>
                <a:cubicBezTo>
                  <a:pt x="0" y="613364"/>
                  <a:pt x="187497" y="425029"/>
                  <a:pt x="418787" y="425029"/>
                </a:cubicBezTo>
                <a:cubicBezTo>
                  <a:pt x="476609" y="425029"/>
                  <a:pt x="531694" y="436800"/>
                  <a:pt x="581797" y="458087"/>
                </a:cubicBezTo>
                <a:lnTo>
                  <a:pt x="590440" y="462798"/>
                </a:lnTo>
                <a:lnTo>
                  <a:pt x="598218" y="385294"/>
                </a:lnTo>
                <a:cubicBezTo>
                  <a:pt x="639228" y="183984"/>
                  <a:pt x="816556" y="32550"/>
                  <a:pt x="1029094" y="32550"/>
                </a:cubicBezTo>
                <a:cubicBezTo>
                  <a:pt x="1150545" y="32550"/>
                  <a:pt x="1260498" y="81998"/>
                  <a:pt x="1340088" y="161944"/>
                </a:cubicBezTo>
                <a:lnTo>
                  <a:pt x="1364611" y="191799"/>
                </a:lnTo>
                <a:lnTo>
                  <a:pt x="1403078" y="179805"/>
                </a:lnTo>
                <a:cubicBezTo>
                  <a:pt x="1447126" y="170751"/>
                  <a:pt x="1492736" y="165996"/>
                  <a:pt x="1539449" y="165996"/>
                </a:cubicBezTo>
                <a:cubicBezTo>
                  <a:pt x="1632877" y="165996"/>
                  <a:pt x="1721883" y="185015"/>
                  <a:pt x="1802839" y="219409"/>
                </a:cubicBezTo>
                <a:lnTo>
                  <a:pt x="1857061" y="248972"/>
                </a:lnTo>
                <a:lnTo>
                  <a:pt x="1899461" y="213833"/>
                </a:lnTo>
                <a:cubicBezTo>
                  <a:pt x="1966300" y="168476"/>
                  <a:pt x="2046875" y="141991"/>
                  <a:pt x="2133608" y="141991"/>
                </a:cubicBezTo>
                <a:cubicBezTo>
                  <a:pt x="2220342" y="141991"/>
                  <a:pt x="2300918" y="168476"/>
                  <a:pt x="2367756" y="213833"/>
                </a:cubicBezTo>
                <a:lnTo>
                  <a:pt x="2420881" y="257860"/>
                </a:lnTo>
                <a:lnTo>
                  <a:pt x="2509751" y="184207"/>
                </a:lnTo>
                <a:cubicBezTo>
                  <a:pt x="2632456" y="100939"/>
                  <a:pt x="2780381" y="52317"/>
                  <a:pt x="2939610" y="52317"/>
                </a:cubicBezTo>
                <a:cubicBezTo>
                  <a:pt x="3098839" y="52317"/>
                  <a:pt x="3246763" y="100939"/>
                  <a:pt x="3369468" y="184207"/>
                </a:cubicBezTo>
                <a:lnTo>
                  <a:pt x="3418479" y="224826"/>
                </a:lnTo>
                <a:lnTo>
                  <a:pt x="3424100" y="214426"/>
                </a:lnTo>
                <a:cubicBezTo>
                  <a:pt x="3511111" y="85057"/>
                  <a:pt x="3658462" y="0"/>
                  <a:pt x="382559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47" name="矩形 46"/>
          <p:cNvSpPr/>
          <p:nvPr/>
        </p:nvSpPr>
        <p:spPr>
          <a:xfrm>
            <a:off x="1937860" y="1460088"/>
            <a:ext cx="63604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kern="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OpenStudio Thermal Analysis </a:t>
            </a:r>
          </a:p>
        </p:txBody>
      </p:sp>
      <p:grpSp>
        <p:nvGrpSpPr>
          <p:cNvPr id="58" name="组合 57"/>
          <p:cNvGrpSpPr>
            <a:grpSpLocks/>
          </p:cNvGrpSpPr>
          <p:nvPr/>
        </p:nvGrpSpPr>
        <p:grpSpPr bwMode="auto">
          <a:xfrm>
            <a:off x="889856" y="1538061"/>
            <a:ext cx="949325" cy="585787"/>
            <a:chOff x="4353620" y="864629"/>
            <a:chExt cx="742365" cy="457814"/>
          </a:xfrm>
        </p:grpSpPr>
        <p:sp>
          <p:nvSpPr>
            <p:cNvPr id="56" name="KSO_Shape"/>
            <p:cNvSpPr>
              <a:spLocks/>
            </p:cNvSpPr>
            <p:nvPr/>
          </p:nvSpPr>
          <p:spPr bwMode="auto">
            <a:xfrm>
              <a:off x="4353620" y="865869"/>
              <a:ext cx="742365" cy="408187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4508796" y="864629"/>
              <a:ext cx="432012" cy="45781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>
                <a:solidFill>
                  <a:schemeClr val="accent1">
                    <a:lumMod val="75000"/>
                  </a:schemeClr>
                </a:solidFill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075578" y="3052587"/>
            <a:ext cx="2159061" cy="1064006"/>
            <a:chOff x="6049201" y="3067562"/>
            <a:chExt cx="2159061" cy="1064006"/>
          </a:xfrm>
        </p:grpSpPr>
        <p:grpSp>
          <p:nvGrpSpPr>
            <p:cNvPr id="3" name="组合 2"/>
            <p:cNvGrpSpPr/>
            <p:nvPr/>
          </p:nvGrpSpPr>
          <p:grpSpPr>
            <a:xfrm>
              <a:off x="6049201" y="3423682"/>
              <a:ext cx="2159061" cy="707886"/>
              <a:chOff x="7226768" y="3624628"/>
              <a:chExt cx="2159061" cy="707886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8086194" y="3624628"/>
                <a:ext cx="1299635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sz="1000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Zhu </a:t>
                </a:r>
                <a:r>
                  <a:rPr lang="en-US" altLang="zh-CN" sz="1000" dirty="0" err="1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Cuiling</a:t>
                </a:r>
                <a:endParaRPr lang="en-US" altLang="zh-CN" sz="10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eaLnBrk="1" hangingPunct="1"/>
                <a:r>
                  <a:rPr lang="en-US" altLang="zh-CN" sz="1000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Gong Meiling</a:t>
                </a:r>
              </a:p>
              <a:p>
                <a:pPr eaLnBrk="1" hangingPunct="1"/>
                <a:r>
                  <a:rPr lang="en-US" altLang="zh-CN" sz="1000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Wang </a:t>
                </a:r>
                <a:r>
                  <a:rPr lang="en-US" altLang="zh-CN" sz="1000" dirty="0" err="1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Rui</a:t>
                </a:r>
                <a:endParaRPr lang="en-US" altLang="zh-CN" sz="10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eaLnBrk="1" hangingPunct="1"/>
                <a:r>
                  <a:rPr lang="en-US" altLang="zh-CN" sz="1000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Yang </a:t>
                </a:r>
                <a:r>
                  <a:rPr lang="en-US" altLang="zh-CN" sz="1000" dirty="0" err="1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Dicheng</a:t>
                </a:r>
                <a:endParaRPr lang="zh-CN" altLang="en-US" sz="10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7226768" y="3624628"/>
                <a:ext cx="108255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050" b="1" dirty="0" smtClean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Students:</a:t>
                </a:r>
                <a:endParaRPr lang="zh-CN" altLang="en-US" sz="1050" b="1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11" name="文本框 34"/>
            <p:cNvSpPr txBox="1">
              <a:spLocks noChangeArrowheads="1"/>
            </p:cNvSpPr>
            <p:nvPr/>
          </p:nvSpPr>
          <p:spPr bwMode="auto">
            <a:xfrm>
              <a:off x="6049201" y="3067562"/>
              <a:ext cx="204860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1000" b="1" dirty="0" smtClean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Professor:        </a:t>
              </a:r>
              <a:r>
                <a:rPr lang="en-US" altLang="zh-CN" sz="1000" dirty="0" err="1" smtClean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Behzad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 </a:t>
              </a:r>
              <a:r>
                <a:rPr lang="en-US" altLang="zh-CN" sz="1000" dirty="0" err="1" smtClean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Najafi</a:t>
              </a:r>
              <a:endParaRPr lang="id-ID" altLang="zh-CN" sz="10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1839180" y="2061936"/>
            <a:ext cx="59156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5754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zh-CN" sz="8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Comparison of thermal </a:t>
            </a:r>
            <a:r>
              <a:rPr lang="en-US" altLang="zh-CN" sz="800" kern="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consumption </a:t>
            </a:r>
            <a:r>
              <a:rPr lang="en-US" altLang="zh-CN" sz="8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between </a:t>
            </a:r>
            <a:r>
              <a:rPr lang="en-US" altLang="zh-CN" sz="800" kern="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Abu Dhabi</a:t>
            </a:r>
            <a:r>
              <a:rPr lang="en-US" altLang="zh-CN" sz="8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, Piacenza and </a:t>
            </a:r>
            <a:r>
              <a:rPr lang="en-US" altLang="zh-CN" sz="8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Helsinki </a:t>
            </a:r>
            <a:endParaRPr lang="en-US" altLang="zh-CN" sz="800" kern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Times New Roman" panose="02020603050405020304" pitchFamily="18" charset="0"/>
            </a:endParaRPr>
          </a:p>
          <a:p>
            <a:pPr marL="171450" indent="-171450" defTabSz="685754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zh-CN" sz="8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Comparison of thermal </a:t>
            </a:r>
            <a:r>
              <a:rPr lang="en-US" altLang="zh-CN" sz="800" kern="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consumption </a:t>
            </a:r>
            <a:r>
              <a:rPr lang="en-US" altLang="zh-CN" sz="8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in </a:t>
            </a:r>
            <a:r>
              <a:rPr lang="en-US" altLang="zh-CN" sz="800" kern="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Helsinki </a:t>
            </a:r>
            <a:r>
              <a:rPr lang="en-US" altLang="zh-CN" sz="8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with different exterior wall materials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>
            <a:grpSpLocks/>
          </p:cNvGrpSpPr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57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0510" name="文本框 57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lang="zh-CN" altLang="en-US" sz="28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401270" y="1442531"/>
            <a:ext cx="7123395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Building's Characteristics</a:t>
            </a:r>
          </a:p>
          <a:p>
            <a:r>
              <a:rPr lang="en-US" altLang="zh-CN" sz="8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(Excluding heat transfer and humid air fundamentals. )</a:t>
            </a:r>
          </a:p>
          <a:p>
            <a:r>
              <a:rPr lang="en-US" altLang="zh-CN" sz="8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-Geometric characteristics</a:t>
            </a:r>
          </a:p>
          <a:p>
            <a:r>
              <a:rPr lang="en-US" altLang="zh-CN" sz="8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-Main structural points </a:t>
            </a:r>
          </a:p>
          <a:p>
            <a:r>
              <a:rPr lang="en-US" altLang="zh-CN" sz="8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-materials and</a:t>
            </a:r>
            <a:r>
              <a:rPr lang="en-US" altLang="zh-CN" sz="800" i="1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800" b="1" i="1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U _value </a:t>
            </a:r>
            <a:r>
              <a:rPr lang="en-US" altLang="zh-CN" sz="8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of external walls</a:t>
            </a:r>
          </a:p>
          <a:p>
            <a:r>
              <a:rPr lang="en-US" altLang="zh-CN" sz="8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-Corresponding load component</a:t>
            </a:r>
          </a:p>
          <a:p>
            <a:endParaRPr lang="en-US" altLang="zh-CN" sz="800" dirty="0" smtClean="0">
              <a:latin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b="1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Base Case Task </a:t>
            </a:r>
            <a:r>
              <a:rPr lang="en-US" altLang="zh-CN" sz="1200" b="1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– building with concrete wall in </a:t>
            </a:r>
            <a:r>
              <a:rPr lang="en-US" altLang="zh-CN" sz="1200" b="1" dirty="0">
                <a:latin typeface="DengXian" panose="02010600030101010101" pitchFamily="2" charset="-122"/>
                <a:cs typeface="Times New Roman" panose="02020603050405020304" pitchFamily="18" charset="0"/>
              </a:rPr>
              <a:t>Helsinki </a:t>
            </a:r>
            <a:endParaRPr lang="en-US" altLang="zh-CN" sz="1200" b="1" dirty="0" smtClean="0">
              <a:latin typeface="DengXian" panose="02010600030101010101" pitchFamily="2" charset="-122"/>
              <a:cs typeface="Times New Roman" panose="02020603050405020304" pitchFamily="18" charset="0"/>
            </a:endParaRPr>
          </a:p>
          <a:p>
            <a:pPr lvl="0"/>
            <a:r>
              <a:rPr lang="en-US" altLang="zh-CN" sz="800" dirty="0" smtClean="0">
                <a:solidFill>
                  <a:prstClr val="black"/>
                </a:solidFill>
                <a:latin typeface="DengXian" panose="02010600030101010101" pitchFamily="2" charset="-122"/>
                <a:cs typeface="Times New Roman" panose="02020603050405020304" pitchFamily="18" charset="0"/>
              </a:rPr>
              <a:t>-Weather information</a:t>
            </a:r>
          </a:p>
          <a:p>
            <a:pPr lvl="0"/>
            <a:r>
              <a:rPr lang="en-US" altLang="zh-CN" sz="800" dirty="0" smtClean="0">
                <a:solidFill>
                  <a:prstClr val="black"/>
                </a:solidFill>
                <a:latin typeface="DengXian" panose="02010600030101010101" pitchFamily="2" charset="-122"/>
                <a:cs typeface="Times New Roman" panose="02020603050405020304" pitchFamily="18" charset="0"/>
              </a:rPr>
              <a:t>-Monthly </a:t>
            </a:r>
            <a:r>
              <a:rPr lang="en-US" altLang="zh-CN" sz="800" b="1" i="1" dirty="0" smtClean="0">
                <a:solidFill>
                  <a:prstClr val="black"/>
                </a:solidFill>
                <a:latin typeface="DengXian" panose="02010600030101010101" pitchFamily="2" charset="-122"/>
                <a:cs typeface="Times New Roman" panose="02020603050405020304" pitchFamily="18" charset="0"/>
              </a:rPr>
              <a:t>heating</a:t>
            </a:r>
            <a:r>
              <a:rPr lang="en-US" altLang="zh-CN" sz="800" dirty="0" smtClean="0">
                <a:solidFill>
                  <a:prstClr val="black"/>
                </a:solidFill>
                <a:latin typeface="DengXian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altLang="zh-CN" sz="800" b="1" i="1" dirty="0" smtClean="0">
                <a:solidFill>
                  <a:prstClr val="black"/>
                </a:solidFill>
                <a:latin typeface="DengXian" panose="02010600030101010101" pitchFamily="2" charset="-122"/>
                <a:cs typeface="Times New Roman" panose="02020603050405020304" pitchFamily="18" charset="0"/>
              </a:rPr>
              <a:t>cooling consumption</a:t>
            </a:r>
            <a:endParaRPr lang="en-US" altLang="zh-CN" sz="1200" b="1" dirty="0">
              <a:latin typeface="DengXian" panose="02010600030101010101" pitchFamily="2" charset="-122"/>
              <a:cs typeface="Times New Roman" panose="02020603050405020304" pitchFamily="18" charset="0"/>
            </a:endParaRPr>
          </a:p>
          <a:p>
            <a:pPr lvl="0"/>
            <a:endParaRPr lang="en-US" altLang="zh-CN" sz="1200" b="1" dirty="0" smtClean="0">
              <a:latin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b="1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Parametric Study </a:t>
            </a:r>
            <a:r>
              <a:rPr lang="en-US" altLang="zh-CN" sz="1200" b="1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– </a:t>
            </a:r>
            <a:r>
              <a:rPr lang="en-US" altLang="zh-CN" sz="1200" b="1" dirty="0">
                <a:latin typeface="DengXian" panose="02010600030101010101" pitchFamily="2" charset="-122"/>
                <a:cs typeface="Times New Roman" panose="02020603050405020304" pitchFamily="18" charset="0"/>
              </a:rPr>
              <a:t>different </a:t>
            </a:r>
            <a:r>
              <a:rPr lang="en-US" altLang="zh-CN" sz="1200" b="1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cities </a:t>
            </a:r>
            <a:r>
              <a:rPr lang="en-US" altLang="zh-CN" sz="800" dirty="0">
                <a:latin typeface="DengXian" panose="02010600030101010101" pitchFamily="2" charset="-122"/>
                <a:cs typeface="Times New Roman" panose="02020603050405020304" pitchFamily="18" charset="0"/>
              </a:rPr>
              <a:t>(Helsinki, </a:t>
            </a:r>
            <a:r>
              <a:rPr lang="en-US" altLang="zh-CN" sz="8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Abu Dhabi and Piacenza)</a:t>
            </a:r>
          </a:p>
          <a:p>
            <a:r>
              <a:rPr lang="en-US" altLang="zh-CN" sz="8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-Weather information</a:t>
            </a:r>
          </a:p>
          <a:p>
            <a:r>
              <a:rPr lang="en-US" altLang="zh-CN" sz="8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-Yearly </a:t>
            </a:r>
            <a:r>
              <a:rPr lang="en-US" altLang="zh-CN" sz="800" b="1" i="1" dirty="0">
                <a:solidFill>
                  <a:prstClr val="black"/>
                </a:solidFill>
                <a:latin typeface="DengXian" panose="02010600030101010101" pitchFamily="2" charset="-122"/>
                <a:cs typeface="Times New Roman" panose="02020603050405020304" pitchFamily="18" charset="0"/>
              </a:rPr>
              <a:t>heating</a:t>
            </a:r>
            <a:r>
              <a:rPr lang="en-US" altLang="zh-CN" sz="8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altLang="zh-CN" sz="800" b="1" i="1" dirty="0">
                <a:solidFill>
                  <a:prstClr val="black"/>
                </a:solidFill>
                <a:latin typeface="DengXian" panose="02010600030101010101" pitchFamily="2" charset="-122"/>
                <a:cs typeface="Times New Roman" panose="02020603050405020304" pitchFamily="18" charset="0"/>
              </a:rPr>
              <a:t>cooling </a:t>
            </a:r>
            <a:r>
              <a:rPr lang="en-US" altLang="zh-CN" sz="800" b="1" i="1" dirty="0" smtClean="0">
                <a:solidFill>
                  <a:prstClr val="black"/>
                </a:solidFill>
                <a:latin typeface="DengXian" panose="02010600030101010101" pitchFamily="2" charset="-122"/>
                <a:cs typeface="Times New Roman" panose="02020603050405020304" pitchFamily="18" charset="0"/>
              </a:rPr>
              <a:t>consumption</a:t>
            </a:r>
          </a:p>
          <a:p>
            <a:endParaRPr lang="en-US" altLang="zh-CN" sz="800" b="1" i="1" dirty="0">
              <a:solidFill>
                <a:prstClr val="black"/>
              </a:solidFill>
              <a:latin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b="1" dirty="0">
                <a:latin typeface="DengXian" panose="02010600030101010101" pitchFamily="2" charset="-122"/>
                <a:cs typeface="Times New Roman" panose="02020603050405020304" pitchFamily="18" charset="0"/>
              </a:rPr>
              <a:t>Parametric Study </a:t>
            </a:r>
            <a:r>
              <a:rPr lang="en-US" altLang="zh-CN" sz="1200" b="1" dirty="0">
                <a:latin typeface="DengXian" panose="02010600030101010101" pitchFamily="2" charset="-122"/>
                <a:cs typeface="Times New Roman" panose="02020603050405020304" pitchFamily="18" charset="0"/>
              </a:rPr>
              <a:t>– different </a:t>
            </a:r>
            <a:r>
              <a:rPr lang="en-US" altLang="zh-CN" sz="1200" b="1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external wall in </a:t>
            </a:r>
            <a:r>
              <a:rPr lang="en-US" altLang="zh-CN" sz="1200" b="1" dirty="0">
                <a:latin typeface="DengXian" panose="02010600030101010101" pitchFamily="2" charset="-122"/>
                <a:cs typeface="Times New Roman" panose="02020603050405020304" pitchFamily="18" charset="0"/>
              </a:rPr>
              <a:t>Helsinki </a:t>
            </a:r>
            <a:r>
              <a:rPr lang="en-US" altLang="zh-CN" sz="8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(Concrete, wood and metal)</a:t>
            </a:r>
            <a:endParaRPr lang="en-US" altLang="zh-CN" sz="800" dirty="0">
              <a:latin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8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-Concrete (base case)</a:t>
            </a:r>
            <a:endParaRPr lang="en-US" altLang="zh-CN" sz="800" b="1" i="1" dirty="0">
              <a:solidFill>
                <a:prstClr val="black"/>
              </a:solidFill>
              <a:latin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800" dirty="0" smtClean="0">
                <a:solidFill>
                  <a:prstClr val="black"/>
                </a:solidFill>
                <a:latin typeface="DengXian" panose="02010600030101010101" pitchFamily="2" charset="-122"/>
                <a:cs typeface="Times New Roman" panose="02020603050405020304" pitchFamily="18" charset="0"/>
              </a:rPr>
              <a:t>-wood</a:t>
            </a:r>
          </a:p>
          <a:p>
            <a:r>
              <a:rPr lang="en-US" altLang="zh-CN" sz="800" dirty="0" smtClean="0">
                <a:solidFill>
                  <a:prstClr val="black"/>
                </a:solidFill>
                <a:latin typeface="DengXian" panose="02010600030101010101" pitchFamily="2" charset="-122"/>
                <a:cs typeface="Times New Roman" panose="02020603050405020304" pitchFamily="18" charset="0"/>
              </a:rPr>
              <a:t>-metal</a:t>
            </a:r>
          </a:p>
          <a:p>
            <a:endParaRPr lang="en-US" altLang="zh-CN" sz="1400" dirty="0"/>
          </a:p>
          <a:p>
            <a:endParaRPr lang="en-US" altLang="zh-CN" dirty="0"/>
          </a:p>
        </p:txBody>
      </p:sp>
      <p:grpSp>
        <p:nvGrpSpPr>
          <p:cNvPr id="58" name="组合 57"/>
          <p:cNvGrpSpPr>
            <a:grpSpLocks/>
          </p:cNvGrpSpPr>
          <p:nvPr/>
        </p:nvGrpSpPr>
        <p:grpSpPr bwMode="auto">
          <a:xfrm>
            <a:off x="1022350" y="269874"/>
            <a:ext cx="3438525" cy="606569"/>
            <a:chOff x="1021967" y="269922"/>
            <a:chExt cx="3438932" cy="606921"/>
          </a:xfrm>
        </p:grpSpPr>
        <p:sp>
          <p:nvSpPr>
            <p:cNvPr id="64" name="文本框 34"/>
            <p:cNvSpPr txBox="1">
              <a:spLocks noChangeArrowheads="1"/>
            </p:cNvSpPr>
            <p:nvPr/>
          </p:nvSpPr>
          <p:spPr bwMode="auto">
            <a:xfrm>
              <a:off x="1021967" y="269922"/>
              <a:ext cx="343893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000" b="1" dirty="0" smtClean="0">
                  <a:latin typeface="微软雅黑" panose="020B0503020204020204" pitchFamily="34" charset="-122"/>
                </a:rPr>
                <a:t>CATALOGUE</a:t>
              </a:r>
              <a:endParaRPr lang="id-ID" altLang="zh-CN" sz="2000" b="1" dirty="0">
                <a:latin typeface="微软雅黑" panose="020B0503020204020204" pitchFamily="34" charset="-122"/>
              </a:endParaRPr>
            </a:p>
          </p:txBody>
        </p:sp>
        <p:sp>
          <p:nvSpPr>
            <p:cNvPr id="65" name="文本框 40"/>
            <p:cNvSpPr txBox="1">
              <a:spLocks noChangeArrowheads="1"/>
            </p:cNvSpPr>
            <p:nvPr/>
          </p:nvSpPr>
          <p:spPr bwMode="auto">
            <a:xfrm>
              <a:off x="1042749" y="630479"/>
              <a:ext cx="3186347" cy="246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1000" dirty="0" smtClean="0"/>
                <a:t>OpenStudio thermal analysis - Comparisons</a:t>
              </a:r>
              <a:endParaRPr lang="zh-CN" altLang="en-US" sz="1000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98667" y="1518053"/>
            <a:ext cx="288925" cy="292388"/>
            <a:chOff x="898667" y="1518053"/>
            <a:chExt cx="288925" cy="292388"/>
          </a:xfrm>
        </p:grpSpPr>
        <p:sp>
          <p:nvSpPr>
            <p:cNvPr id="9" name="Oval 326"/>
            <p:cNvSpPr/>
            <p:nvPr/>
          </p:nvSpPr>
          <p:spPr bwMode="auto">
            <a:xfrm>
              <a:off x="898667" y="1519785"/>
              <a:ext cx="288925" cy="28892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98667" y="1518053"/>
              <a:ext cx="18222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98667" y="2452052"/>
            <a:ext cx="288925" cy="303097"/>
            <a:chOff x="898667" y="2452052"/>
            <a:chExt cx="288925" cy="303097"/>
          </a:xfrm>
        </p:grpSpPr>
        <p:sp>
          <p:nvSpPr>
            <p:cNvPr id="10" name="Oval 326"/>
            <p:cNvSpPr/>
            <p:nvPr/>
          </p:nvSpPr>
          <p:spPr bwMode="auto">
            <a:xfrm>
              <a:off x="898667" y="2452052"/>
              <a:ext cx="288925" cy="28892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98667" y="2462761"/>
              <a:ext cx="18222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98667" y="3061654"/>
            <a:ext cx="288925" cy="292388"/>
            <a:chOff x="898667" y="3061654"/>
            <a:chExt cx="288925" cy="292388"/>
          </a:xfrm>
        </p:grpSpPr>
        <p:sp>
          <p:nvSpPr>
            <p:cNvPr id="11" name="Oval 326"/>
            <p:cNvSpPr/>
            <p:nvPr/>
          </p:nvSpPr>
          <p:spPr bwMode="auto">
            <a:xfrm>
              <a:off x="898667" y="3061654"/>
              <a:ext cx="288925" cy="28892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98667" y="3061654"/>
              <a:ext cx="18222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98667" y="3704937"/>
            <a:ext cx="288925" cy="292388"/>
            <a:chOff x="898667" y="3704937"/>
            <a:chExt cx="288925" cy="292388"/>
          </a:xfrm>
        </p:grpSpPr>
        <p:sp>
          <p:nvSpPr>
            <p:cNvPr id="12" name="Oval 326"/>
            <p:cNvSpPr/>
            <p:nvPr/>
          </p:nvSpPr>
          <p:spPr bwMode="auto">
            <a:xfrm>
              <a:off x="898667" y="3704937"/>
              <a:ext cx="288925" cy="28892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98667" y="3704937"/>
              <a:ext cx="18222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8468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>
            <a:grpSpLocks/>
          </p:cNvGrpSpPr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57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0510" name="文本框 57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 dirty="0" smtClean="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  <a:endParaRPr lang="zh-CN" altLang="en-US" sz="28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58" name="组合 57"/>
          <p:cNvGrpSpPr>
            <a:grpSpLocks/>
          </p:cNvGrpSpPr>
          <p:nvPr/>
        </p:nvGrpSpPr>
        <p:grpSpPr bwMode="auto">
          <a:xfrm>
            <a:off x="1022350" y="269874"/>
            <a:ext cx="3683000" cy="606569"/>
            <a:chOff x="1021967" y="269922"/>
            <a:chExt cx="3683436" cy="606921"/>
          </a:xfrm>
        </p:grpSpPr>
        <p:sp>
          <p:nvSpPr>
            <p:cNvPr id="64" name="文本框 34"/>
            <p:cNvSpPr txBox="1">
              <a:spLocks noChangeArrowheads="1"/>
            </p:cNvSpPr>
            <p:nvPr/>
          </p:nvSpPr>
          <p:spPr bwMode="auto">
            <a:xfrm>
              <a:off x="1021967" y="269922"/>
              <a:ext cx="3683436" cy="400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en-US" altLang="zh-CN" sz="2000" b="1" dirty="0">
                  <a:latin typeface="DengXian" panose="02010600030101010101" pitchFamily="2" charset="-122"/>
                  <a:cs typeface="Times New Roman" panose="02020603050405020304" pitchFamily="18" charset="0"/>
                </a:rPr>
                <a:t>Building's Characteristics</a:t>
              </a:r>
            </a:p>
          </p:txBody>
        </p:sp>
        <p:sp>
          <p:nvSpPr>
            <p:cNvPr id="65" name="文本框 40"/>
            <p:cNvSpPr txBox="1">
              <a:spLocks noChangeArrowheads="1"/>
            </p:cNvSpPr>
            <p:nvPr/>
          </p:nvSpPr>
          <p:spPr bwMode="auto">
            <a:xfrm>
              <a:off x="1042749" y="630479"/>
              <a:ext cx="3186347" cy="246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1000" dirty="0" smtClean="0"/>
                <a:t>Basic model analysis</a:t>
              </a:r>
              <a:endParaRPr lang="zh-CN" altLang="en-US" sz="1000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226617" y="943832"/>
            <a:ext cx="5675783" cy="3910510"/>
            <a:chOff x="3119643" y="909342"/>
            <a:chExt cx="5675783" cy="391051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9643" y="909342"/>
              <a:ext cx="5675783" cy="3910510"/>
            </a:xfrm>
            <a:prstGeom prst="rect">
              <a:avLst/>
            </a:prstGeom>
          </p:spPr>
        </p:pic>
        <p:sp>
          <p:nvSpPr>
            <p:cNvPr id="13" name="左中括号 12"/>
            <p:cNvSpPr/>
            <p:nvPr/>
          </p:nvSpPr>
          <p:spPr>
            <a:xfrm>
              <a:off x="3225800" y="2543175"/>
              <a:ext cx="63500" cy="571500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20799" y="992494"/>
            <a:ext cx="2810393" cy="2759488"/>
            <a:chOff x="0" y="1077558"/>
            <a:chExt cx="3347192" cy="3286564"/>
          </a:xfrm>
        </p:grpSpPr>
        <p:grpSp>
          <p:nvGrpSpPr>
            <p:cNvPr id="24" name="组合 23"/>
            <p:cNvGrpSpPr/>
            <p:nvPr/>
          </p:nvGrpSpPr>
          <p:grpSpPr>
            <a:xfrm>
              <a:off x="0" y="1077558"/>
              <a:ext cx="3347192" cy="3286564"/>
              <a:chOff x="0" y="1077558"/>
              <a:chExt cx="3347192" cy="3286564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026" r="33792"/>
              <a:stretch/>
            </p:blipFill>
            <p:spPr>
              <a:xfrm>
                <a:off x="0" y="1077558"/>
                <a:ext cx="3347192" cy="3286564"/>
              </a:xfrm>
              <a:prstGeom prst="rect">
                <a:avLst/>
              </a:prstGeom>
            </p:spPr>
          </p:pic>
          <p:sp>
            <p:nvSpPr>
              <p:cNvPr id="21" name="文本框 20"/>
              <p:cNvSpPr txBox="1"/>
              <p:nvPr/>
            </p:nvSpPr>
            <p:spPr>
              <a:xfrm>
                <a:off x="195051" y="2624492"/>
                <a:ext cx="808253" cy="222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 smtClean="0">
                    <a:solidFill>
                      <a:srgbClr val="202E4F"/>
                    </a:solidFill>
                    <a:latin typeface="+mn-ea"/>
                    <a:ea typeface="+mn-ea"/>
                  </a:rPr>
                  <a:t>overhang</a:t>
                </a:r>
                <a:endParaRPr lang="zh-CN" altLang="en-US" sz="800" dirty="0">
                  <a:solidFill>
                    <a:srgbClr val="202E4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2415059" y="2479751"/>
                <a:ext cx="773193" cy="256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 smtClean="0">
                    <a:solidFill>
                      <a:srgbClr val="476B81"/>
                    </a:solidFill>
                    <a:latin typeface="+mn-ea"/>
                    <a:ea typeface="+mn-ea"/>
                  </a:rPr>
                  <a:t>window</a:t>
                </a:r>
                <a:endParaRPr lang="zh-CN" altLang="en-US" sz="800" dirty="0">
                  <a:solidFill>
                    <a:srgbClr val="476B8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2171407" y="2995047"/>
                <a:ext cx="1104624" cy="256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dirty="0" smtClean="0">
                    <a:solidFill>
                      <a:srgbClr val="9F7829"/>
                    </a:solidFill>
                    <a:latin typeface="+mn-ea"/>
                    <a:ea typeface="+mn-ea"/>
                  </a:rPr>
                  <a:t>external wall</a:t>
                </a:r>
                <a:endParaRPr lang="zh-CN" altLang="en-US" sz="800" dirty="0">
                  <a:solidFill>
                    <a:srgbClr val="9F7829"/>
                  </a:solidFill>
                  <a:latin typeface="+mn-ea"/>
                  <a:ea typeface="+mn-ea"/>
                </a:endParaRPr>
              </a:p>
            </p:txBody>
          </p:sp>
        </p:grpSp>
        <p:cxnSp>
          <p:nvCxnSpPr>
            <p:cNvPr id="26" name="直接箭头连接符 25"/>
            <p:cNvCxnSpPr/>
            <p:nvPr/>
          </p:nvCxnSpPr>
          <p:spPr>
            <a:xfrm>
              <a:off x="2381250" y="2708275"/>
              <a:ext cx="574675" cy="0"/>
            </a:xfrm>
            <a:prstGeom prst="straightConnector1">
              <a:avLst/>
            </a:prstGeom>
            <a:ln w="3175">
              <a:solidFill>
                <a:srgbClr val="476B8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>
              <a:off x="2289175" y="2994025"/>
              <a:ext cx="666750" cy="1022"/>
            </a:xfrm>
            <a:prstGeom prst="straightConnector1">
              <a:avLst/>
            </a:prstGeom>
            <a:ln w="3175">
              <a:solidFill>
                <a:srgbClr val="9F7829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 flipH="1">
              <a:off x="346075" y="2863850"/>
              <a:ext cx="506207" cy="0"/>
            </a:xfrm>
            <a:prstGeom prst="straightConnector1">
              <a:avLst/>
            </a:prstGeom>
            <a:ln w="3175">
              <a:solidFill>
                <a:srgbClr val="202E4F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t="17907" r="74417" b="58429"/>
          <a:stretch/>
        </p:blipFill>
        <p:spPr>
          <a:xfrm>
            <a:off x="851822" y="3678957"/>
            <a:ext cx="1568305" cy="9521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142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684" y="1456762"/>
            <a:ext cx="4408796" cy="18354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406" y="359991"/>
            <a:ext cx="1770718" cy="1081822"/>
          </a:xfrm>
          <a:prstGeom prst="rect">
            <a:avLst/>
          </a:prstGeom>
        </p:spPr>
      </p:pic>
      <p:grpSp>
        <p:nvGrpSpPr>
          <p:cNvPr id="56" name="组合 55"/>
          <p:cNvGrpSpPr>
            <a:grpSpLocks/>
          </p:cNvGrpSpPr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57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0510" name="文本框 57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 dirty="0" smtClean="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06375" y="1198548"/>
            <a:ext cx="22753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1. Weather information</a:t>
            </a:r>
            <a:endParaRPr lang="zh-CN" altLang="en-US" sz="1200" dirty="0"/>
          </a:p>
        </p:txBody>
      </p:sp>
      <p:grpSp>
        <p:nvGrpSpPr>
          <p:cNvPr id="58" name="组合 57"/>
          <p:cNvGrpSpPr>
            <a:grpSpLocks/>
          </p:cNvGrpSpPr>
          <p:nvPr/>
        </p:nvGrpSpPr>
        <p:grpSpPr bwMode="auto">
          <a:xfrm>
            <a:off x="1022351" y="269874"/>
            <a:ext cx="2871470" cy="606569"/>
            <a:chOff x="1021967" y="269922"/>
            <a:chExt cx="3438932" cy="606921"/>
          </a:xfrm>
        </p:grpSpPr>
        <p:sp>
          <p:nvSpPr>
            <p:cNvPr id="64" name="文本框 34"/>
            <p:cNvSpPr txBox="1">
              <a:spLocks noChangeArrowheads="1"/>
            </p:cNvSpPr>
            <p:nvPr/>
          </p:nvSpPr>
          <p:spPr bwMode="auto">
            <a:xfrm>
              <a:off x="1021967" y="269922"/>
              <a:ext cx="3438932" cy="400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en-US" altLang="zh-CN" sz="2000" b="1" dirty="0">
                  <a:latin typeface="DengXian" panose="02010600030101010101" pitchFamily="2" charset="-122"/>
                  <a:cs typeface="Times New Roman" panose="02020603050405020304" pitchFamily="18" charset="0"/>
                </a:rPr>
                <a:t>Base Case </a:t>
              </a:r>
              <a:r>
                <a:rPr lang="en-US" altLang="zh-CN" sz="2000" b="1" dirty="0" smtClean="0">
                  <a:latin typeface="DengXian" panose="02010600030101010101" pitchFamily="2" charset="-122"/>
                  <a:cs typeface="Times New Roman" panose="02020603050405020304" pitchFamily="18" charset="0"/>
                </a:rPr>
                <a:t>Task</a:t>
              </a:r>
              <a:endParaRPr lang="en-US" altLang="zh-CN" sz="1800" b="1" dirty="0">
                <a:latin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40"/>
            <p:cNvSpPr txBox="1">
              <a:spLocks noChangeArrowheads="1"/>
            </p:cNvSpPr>
            <p:nvPr/>
          </p:nvSpPr>
          <p:spPr bwMode="auto">
            <a:xfrm>
              <a:off x="1042749" y="630479"/>
              <a:ext cx="3186347" cy="246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1000" dirty="0"/>
                <a:t>– </a:t>
              </a:r>
              <a:r>
                <a:rPr lang="en-US" altLang="zh-CN" sz="1000" dirty="0" smtClean="0"/>
                <a:t>Building </a:t>
              </a:r>
              <a:r>
                <a:rPr lang="en-US" altLang="zh-CN" sz="1000" dirty="0"/>
                <a:t>with concrete wall in </a:t>
              </a:r>
              <a:r>
                <a:rPr lang="en-US" altLang="zh-CN" sz="1000" dirty="0" smtClean="0"/>
                <a:t>Helsinki</a:t>
              </a:r>
              <a:r>
                <a:rPr lang="en-US" altLang="zh-CN" sz="1000" dirty="0" smtClean="0"/>
                <a:t> </a:t>
              </a:r>
              <a:endParaRPr lang="en-US" altLang="zh-CN" sz="1000" dirty="0"/>
            </a:p>
          </p:txBody>
        </p:sp>
      </p:grpSp>
      <p:sp>
        <p:nvSpPr>
          <p:cNvPr id="21" name="矩形 20"/>
          <p:cNvSpPr/>
          <p:nvPr/>
        </p:nvSpPr>
        <p:spPr>
          <a:xfrm>
            <a:off x="7346822" y="420108"/>
            <a:ext cx="17088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en-US" altLang="zh-CN" sz="12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Yearly consumption</a:t>
            </a:r>
            <a:endParaRPr lang="zh-CN" altLang="en-US" sz="1200" dirty="0"/>
          </a:p>
        </p:txBody>
      </p:sp>
      <p:sp>
        <p:nvSpPr>
          <p:cNvPr id="25" name="矩形 24"/>
          <p:cNvSpPr/>
          <p:nvPr/>
        </p:nvSpPr>
        <p:spPr>
          <a:xfrm>
            <a:off x="7168403" y="1625825"/>
            <a:ext cx="17980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en-US" altLang="zh-CN" sz="12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Monthly consumption</a:t>
            </a:r>
            <a:endParaRPr lang="zh-CN" altLang="en-US" sz="1200" dirty="0"/>
          </a:p>
        </p:txBody>
      </p:sp>
      <p:sp>
        <p:nvSpPr>
          <p:cNvPr id="26" name="矩形 25"/>
          <p:cNvSpPr/>
          <p:nvPr/>
        </p:nvSpPr>
        <p:spPr>
          <a:xfrm>
            <a:off x="215188" y="3354096"/>
            <a:ext cx="41446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DengXia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2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. Concrete external walls</a:t>
            </a:r>
            <a:endParaRPr lang="zh-CN" altLang="en-US" sz="1200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8" t="61754" r="68884" b="10102"/>
          <a:stretch/>
        </p:blipFill>
        <p:spPr>
          <a:xfrm>
            <a:off x="174357" y="3631095"/>
            <a:ext cx="774703" cy="1247209"/>
          </a:xfrm>
          <a:prstGeom prst="rect">
            <a:avLst/>
          </a:prstGeom>
        </p:spPr>
      </p:pic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815981"/>
              </p:ext>
            </p:extLst>
          </p:nvPr>
        </p:nvGraphicFramePr>
        <p:xfrm>
          <a:off x="1022350" y="3631096"/>
          <a:ext cx="2695642" cy="12564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9646"/>
                <a:gridCol w="750975"/>
                <a:gridCol w="905021"/>
              </a:tblGrid>
              <a:tr h="2836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/>
                        <a:t>Layer:</a:t>
                      </a:r>
                      <a:endParaRPr lang="zh-CN" altLang="en-US" sz="800" dirty="0"/>
                    </a:p>
                  </a:txBody>
                  <a:tcPr marL="55529" marR="55529" marT="27765" marB="2776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i="1" dirty="0" smtClean="0"/>
                        <a:t>R </a:t>
                      </a:r>
                      <a:r>
                        <a:rPr lang="en-US" altLang="zh-CN" sz="800" dirty="0" smtClean="0"/>
                        <a:t> (</a:t>
                      </a:r>
                      <a:r>
                        <a:rPr lang="zh-CN" altLang="en-US" sz="800" dirty="0" smtClean="0"/>
                        <a:t>㎡</a:t>
                      </a:r>
                      <a:r>
                        <a:rPr lang="en-US" altLang="zh-CN" sz="800" dirty="0" smtClean="0"/>
                        <a:t>·°C/W)</a:t>
                      </a:r>
                      <a:endParaRPr lang="zh-CN" altLang="en-US" sz="800" dirty="0"/>
                    </a:p>
                  </a:txBody>
                  <a:tcPr marL="55529" marR="55529" marT="27765" marB="27765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i="1" dirty="0" smtClean="0"/>
                        <a:t>U</a:t>
                      </a:r>
                      <a:r>
                        <a:rPr lang="en-US" altLang="zh-CN" sz="800" dirty="0" smtClean="0"/>
                        <a:t> (W/ </a:t>
                      </a:r>
                      <a:r>
                        <a:rPr lang="zh-CN" altLang="en-US" sz="800" dirty="0" smtClean="0"/>
                        <a:t>㎡</a:t>
                      </a:r>
                      <a:r>
                        <a:rPr lang="en-US" altLang="zh-CN" sz="800" dirty="0" smtClean="0"/>
                        <a:t>·°C)</a:t>
                      </a:r>
                      <a:endParaRPr lang="zh-CN" altLang="en-US" sz="800" dirty="0" smtClean="0"/>
                    </a:p>
                  </a:txBody>
                  <a:tcPr marL="55529" marR="55529" marT="27765" marB="27765" anchor="ctr"/>
                </a:tc>
              </a:tr>
              <a:tr h="187111"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1IN Stucco (25mm)</a:t>
                      </a:r>
                      <a:endParaRPr lang="zh-CN" altLang="en-US" sz="800" dirty="0"/>
                    </a:p>
                  </a:txBody>
                  <a:tcPr marL="55529" marR="55529" marT="27765" marB="2776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800" dirty="0"/>
                    </a:p>
                  </a:txBody>
                  <a:tcPr marL="55529" marR="55529" marT="27765" marB="2776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800" dirty="0"/>
                    </a:p>
                  </a:txBody>
                  <a:tcPr marL="55529" marR="55529" marT="27765" marB="27765"/>
                </a:tc>
              </a:tr>
              <a:tr h="187111"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8IN Concrete HW </a:t>
                      </a:r>
                      <a:endParaRPr lang="zh-CN" altLang="en-US" sz="800" dirty="0"/>
                    </a:p>
                  </a:txBody>
                  <a:tcPr marL="55529" marR="55529" marT="27765" marB="2776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800" dirty="0"/>
                    </a:p>
                  </a:txBody>
                  <a:tcPr marL="55529" marR="55529" marT="27765" marB="2776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800" dirty="0"/>
                    </a:p>
                  </a:txBody>
                  <a:tcPr marL="55529" marR="55529" marT="27765" marB="27765"/>
                </a:tc>
              </a:tr>
              <a:tr h="187111"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Wall Insulation [31]</a:t>
                      </a:r>
                      <a:endParaRPr lang="zh-CN" altLang="en-US" sz="800" dirty="0"/>
                    </a:p>
                  </a:txBody>
                  <a:tcPr marL="55529" marR="55529" marT="27765" marB="2776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800" dirty="0"/>
                    </a:p>
                  </a:txBody>
                  <a:tcPr marL="55529" marR="55529" marT="27765" marB="2776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800" dirty="0"/>
                    </a:p>
                  </a:txBody>
                  <a:tcPr marL="55529" marR="55529" marT="27765" marB="27765"/>
                </a:tc>
              </a:tr>
              <a:tr h="187111"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1/2IN Gypsum</a:t>
                      </a:r>
                      <a:endParaRPr lang="zh-CN" altLang="en-US" sz="800" dirty="0"/>
                    </a:p>
                  </a:txBody>
                  <a:tcPr marL="55529" marR="55529" marT="27765" marB="2776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800" dirty="0"/>
                    </a:p>
                  </a:txBody>
                  <a:tcPr marL="55529" marR="55529" marT="27765" marB="27765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800" dirty="0"/>
                    </a:p>
                  </a:txBody>
                  <a:tcPr marL="55529" marR="55529" marT="27765" marB="27765"/>
                </a:tc>
              </a:tr>
              <a:tr h="187111">
                <a:tc>
                  <a:txBody>
                    <a:bodyPr/>
                    <a:lstStyle/>
                    <a:p>
                      <a:r>
                        <a:rPr lang="en-US" altLang="zh-CN" sz="800" dirty="0" smtClean="0"/>
                        <a:t>SUM</a:t>
                      </a:r>
                      <a:endParaRPr lang="zh-CN" altLang="en-US" sz="800" dirty="0"/>
                    </a:p>
                  </a:txBody>
                  <a:tcPr marL="55529" marR="55529" marT="27765" marB="27765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05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5.76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315" marR="64315" marT="32158" marB="32158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05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0.17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315" marR="64315" marT="32158" marB="32158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7706199" y="1241318"/>
            <a:ext cx="12602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* 1 </a:t>
            </a:r>
            <a:r>
              <a:rPr lang="en-US" altLang="zh-CN" sz="800" dirty="0" err="1" smtClean="0">
                <a:latin typeface="DengXian" panose="02010600030101010101" pitchFamily="2" charset="-122"/>
                <a:cs typeface="Times New Roman" panose="02020603050405020304" pitchFamily="18" charset="0"/>
              </a:rPr>
              <a:t>MBtu</a:t>
            </a:r>
            <a:r>
              <a:rPr lang="zh-CN" altLang="en-US" sz="8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8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1055 </a:t>
            </a:r>
            <a:r>
              <a:rPr lang="zh-CN" altLang="en-US" sz="8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8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10^6 J</a:t>
            </a:r>
            <a:endParaRPr lang="zh-CN" altLang="en-US" sz="800" dirty="0">
              <a:latin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887806" y="1229326"/>
            <a:ext cx="18301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b="1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Helsinki (60.32N, 24.97E)</a:t>
            </a:r>
            <a:endParaRPr lang="zh-CN" altLang="en-US" sz="1000" b="1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7"/>
          <a:srcRect l="-1261" t="185" r="42542" b="6147"/>
          <a:stretch/>
        </p:blipFill>
        <p:spPr>
          <a:xfrm>
            <a:off x="220669" y="1438377"/>
            <a:ext cx="2409657" cy="189668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7684" y="380980"/>
            <a:ext cx="1718219" cy="103984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7684" y="3335064"/>
            <a:ext cx="4310894" cy="17887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708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097" y="2724610"/>
            <a:ext cx="1213436" cy="7583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257" y="2720289"/>
            <a:ext cx="1251391" cy="786994"/>
          </a:xfrm>
          <a:prstGeom prst="rect">
            <a:avLst/>
          </a:prstGeom>
        </p:spPr>
      </p:pic>
      <p:grpSp>
        <p:nvGrpSpPr>
          <p:cNvPr id="56" name="组合 55"/>
          <p:cNvGrpSpPr>
            <a:grpSpLocks/>
          </p:cNvGrpSpPr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57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0510" name="文本框 57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 dirty="0" smtClean="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58" name="组合 57"/>
          <p:cNvGrpSpPr>
            <a:grpSpLocks/>
          </p:cNvGrpSpPr>
          <p:nvPr/>
        </p:nvGrpSpPr>
        <p:grpSpPr bwMode="auto">
          <a:xfrm>
            <a:off x="1022350" y="269874"/>
            <a:ext cx="4395470" cy="606569"/>
            <a:chOff x="1021967" y="269922"/>
            <a:chExt cx="4395990" cy="606921"/>
          </a:xfrm>
        </p:grpSpPr>
        <p:sp>
          <p:nvSpPr>
            <p:cNvPr id="64" name="文本框 34"/>
            <p:cNvSpPr txBox="1">
              <a:spLocks noChangeArrowheads="1"/>
            </p:cNvSpPr>
            <p:nvPr/>
          </p:nvSpPr>
          <p:spPr bwMode="auto">
            <a:xfrm>
              <a:off x="1021967" y="269922"/>
              <a:ext cx="4395990" cy="400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en-US" altLang="zh-CN" sz="2000" b="1" dirty="0">
                  <a:latin typeface="DengXian" panose="02010600030101010101" pitchFamily="2" charset="-122"/>
                  <a:cs typeface="Times New Roman" panose="02020603050405020304" pitchFamily="18" charset="0"/>
                </a:rPr>
                <a:t>Parametric Study – different </a:t>
              </a:r>
              <a:r>
                <a:rPr lang="en-US" altLang="zh-CN" sz="2000" b="1" dirty="0" smtClean="0">
                  <a:latin typeface="DengXian" panose="02010600030101010101" pitchFamily="2" charset="-122"/>
                  <a:cs typeface="Times New Roman" panose="02020603050405020304" pitchFamily="18" charset="0"/>
                </a:rPr>
                <a:t>cities</a:t>
              </a:r>
              <a:endParaRPr lang="en-US" altLang="zh-CN" sz="2000" b="1" dirty="0">
                <a:latin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40"/>
            <p:cNvSpPr txBox="1">
              <a:spLocks noChangeArrowheads="1"/>
            </p:cNvSpPr>
            <p:nvPr/>
          </p:nvSpPr>
          <p:spPr bwMode="auto">
            <a:xfrm>
              <a:off x="1042749" y="630479"/>
              <a:ext cx="3186347" cy="246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1000" dirty="0"/>
                <a:t>– </a:t>
              </a:r>
              <a:r>
                <a:rPr lang="en-US" altLang="zh-CN" sz="1000" dirty="0"/>
                <a:t>Helsinki </a:t>
              </a:r>
              <a:r>
                <a:rPr lang="en-US" altLang="zh-CN" sz="1000" dirty="0" smtClean="0"/>
                <a:t>(base case), Abu </a:t>
              </a:r>
              <a:r>
                <a:rPr lang="en-US" altLang="zh-CN" sz="1000" dirty="0"/>
                <a:t>Dhabi and </a:t>
              </a:r>
              <a:r>
                <a:rPr lang="en-US" altLang="zh-CN" sz="1000" dirty="0" smtClean="0"/>
                <a:t>Piacenza</a:t>
              </a:r>
              <a:endParaRPr lang="en-US" altLang="zh-CN" sz="1000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210820" y="851410"/>
            <a:ext cx="3009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1. Comparison of weathers in three cities</a:t>
            </a:r>
            <a:endParaRPr lang="zh-CN" altLang="en-US" sz="1200" dirty="0"/>
          </a:p>
        </p:txBody>
      </p:sp>
      <p:sp>
        <p:nvSpPr>
          <p:cNvPr id="15" name="矩形 14"/>
          <p:cNvSpPr/>
          <p:nvPr/>
        </p:nvSpPr>
        <p:spPr>
          <a:xfrm>
            <a:off x="206375" y="3438246"/>
            <a:ext cx="41446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2. Comparison of yearly cooling and heating consumption</a:t>
            </a:r>
            <a:endParaRPr lang="zh-CN" altLang="en-US" sz="1200" dirty="0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291465"/>
              </p:ext>
            </p:extLst>
          </p:nvPr>
        </p:nvGraphicFramePr>
        <p:xfrm>
          <a:off x="263086" y="3694853"/>
          <a:ext cx="3769164" cy="1383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1817"/>
                <a:gridCol w="889767"/>
                <a:gridCol w="813715"/>
                <a:gridCol w="743865"/>
              </a:tblGrid>
              <a:tr h="3297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smtClean="0"/>
                        <a:t>Yearly</a:t>
                      </a:r>
                      <a:r>
                        <a:rPr lang="en-US" altLang="zh-CN" sz="900" baseline="0" dirty="0" smtClean="0"/>
                        <a:t> </a:t>
                      </a:r>
                      <a:r>
                        <a:rPr lang="en-US" altLang="zh-CN" sz="900" dirty="0" smtClean="0"/>
                        <a:t>End </a:t>
                      </a:r>
                      <a:r>
                        <a:rPr lang="en-US" altLang="zh-CN" sz="900" dirty="0" smtClean="0"/>
                        <a:t>Uses</a:t>
                      </a:r>
                      <a:endParaRPr lang="zh-CN" altLang="en-US" sz="900" dirty="0"/>
                    </a:p>
                  </a:txBody>
                  <a:tcPr marL="82169" marR="82169" marT="41084" marB="410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smtClean="0"/>
                        <a:t>Helsinki</a:t>
                      </a:r>
                    </a:p>
                    <a:p>
                      <a:pPr algn="ctr"/>
                      <a:r>
                        <a:rPr lang="en-US" altLang="zh-CN" sz="900" dirty="0" smtClean="0"/>
                        <a:t> </a:t>
                      </a:r>
                      <a:r>
                        <a:rPr lang="en-US" altLang="zh-CN" sz="900" dirty="0" smtClean="0"/>
                        <a:t>(base case)</a:t>
                      </a:r>
                      <a:endParaRPr lang="zh-CN" altLang="en-US" sz="900" dirty="0"/>
                    </a:p>
                  </a:txBody>
                  <a:tcPr marL="82169" marR="82169" marT="41084" marB="410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smtClean="0"/>
                        <a:t>Piacenza</a:t>
                      </a:r>
                      <a:endParaRPr lang="zh-CN" altLang="en-US" sz="900" dirty="0"/>
                    </a:p>
                  </a:txBody>
                  <a:tcPr marL="82169" marR="82169" marT="41084" marB="410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 smtClean="0"/>
                        <a:t>Abu Dhabi</a:t>
                      </a:r>
                      <a:endParaRPr lang="zh-CN" altLang="en-US" sz="900" dirty="0"/>
                    </a:p>
                  </a:txBody>
                  <a:tcPr marL="82169" marR="82169" marT="41084" marB="41084"/>
                </a:tc>
              </a:tr>
              <a:tr h="2054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/>
                        <a:t>Heating DB 99.6% [°C]</a:t>
                      </a:r>
                      <a:endParaRPr lang="zh-CN" altLang="en-US" sz="800" dirty="0"/>
                    </a:p>
                  </a:txBody>
                  <a:tcPr marL="82169" marR="82169" marT="41084" marB="41084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/>
                        <a:t>-22.8</a:t>
                      </a:r>
                      <a:endParaRPr lang="zh-CN" altLang="en-US" sz="800" dirty="0"/>
                    </a:p>
                  </a:txBody>
                  <a:tcPr marL="82169" marR="82169" marT="41084" marB="410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/>
                        <a:t>-6.2</a:t>
                      </a:r>
                      <a:endParaRPr lang="zh-CN" altLang="en-US" sz="800" dirty="0"/>
                    </a:p>
                  </a:txBody>
                  <a:tcPr marL="82169" marR="82169" marT="41084" marB="410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/>
                        <a:t>11.5</a:t>
                      </a:r>
                      <a:endParaRPr lang="zh-CN" altLang="en-US" sz="800" dirty="0"/>
                    </a:p>
                  </a:txBody>
                  <a:tcPr marL="82169" marR="82169" marT="41084" marB="41084"/>
                </a:tc>
              </a:tr>
              <a:tr h="20542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/>
                        <a:t>Cooling </a:t>
                      </a:r>
                      <a:r>
                        <a:rPr lang="en-US" altLang="zh-CN" sz="800" dirty="0" smtClean="0"/>
                        <a:t>DB 0.4% </a:t>
                      </a:r>
                      <a:r>
                        <a:rPr lang="en-US" altLang="zh-CN" sz="800" dirty="0" smtClean="0"/>
                        <a:t>[°C]</a:t>
                      </a:r>
                      <a:endParaRPr lang="zh-CN" altLang="en-US" sz="800" dirty="0" smtClean="0"/>
                    </a:p>
                  </a:txBody>
                  <a:tcPr marL="82169" marR="82169" marT="41084" marB="41084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/>
                        <a:t>26.7</a:t>
                      </a:r>
                      <a:endParaRPr lang="zh-CN" altLang="en-US" sz="800" dirty="0"/>
                    </a:p>
                  </a:txBody>
                  <a:tcPr marL="82169" marR="82169" marT="41084" marB="410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/>
                        <a:t>33.1</a:t>
                      </a:r>
                      <a:endParaRPr lang="zh-CN" altLang="en-US" sz="800" dirty="0"/>
                    </a:p>
                  </a:txBody>
                  <a:tcPr marL="82169" marR="82169" marT="41084" marB="410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/>
                        <a:t>44.9</a:t>
                      </a:r>
                      <a:endParaRPr lang="zh-CN" altLang="en-US" sz="800" dirty="0"/>
                    </a:p>
                  </a:txBody>
                  <a:tcPr marL="82169" marR="82169" marT="41084" marB="41084"/>
                </a:tc>
              </a:tr>
              <a:tr h="2054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/>
                        <a:t>DR [K]</a:t>
                      </a:r>
                      <a:endParaRPr lang="zh-CN" altLang="en-US" sz="800" dirty="0"/>
                    </a:p>
                  </a:txBody>
                  <a:tcPr marL="82169" marR="82169" marT="41084" marB="41084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/>
                        <a:t>17.1</a:t>
                      </a:r>
                      <a:endParaRPr lang="zh-CN" altLang="en-US" sz="800" dirty="0"/>
                    </a:p>
                  </a:txBody>
                  <a:tcPr marL="82169" marR="82169" marT="41084" marB="410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/>
                        <a:t>11.9</a:t>
                      </a:r>
                      <a:endParaRPr lang="zh-CN" altLang="en-US" sz="800" dirty="0"/>
                    </a:p>
                  </a:txBody>
                  <a:tcPr marL="82169" marR="82169" marT="41084" marB="410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/>
                        <a:t>22.5</a:t>
                      </a:r>
                      <a:endParaRPr lang="zh-CN" altLang="en-US" sz="800" dirty="0"/>
                    </a:p>
                  </a:txBody>
                  <a:tcPr marL="82169" marR="82169" marT="41084" marB="41084"/>
                </a:tc>
              </a:tr>
              <a:tr h="2054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/>
                        <a:t>Heating [GJ]</a:t>
                      </a:r>
                      <a:endParaRPr lang="zh-CN" altLang="en-US" sz="800" dirty="0"/>
                    </a:p>
                  </a:txBody>
                  <a:tcPr marL="82169" marR="82169" marT="41084" marB="41084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/>
                        <a:t>1127.04</a:t>
                      </a:r>
                      <a:endParaRPr lang="zh-CN" altLang="en-US" sz="800" dirty="0"/>
                    </a:p>
                  </a:txBody>
                  <a:tcPr marL="82169" marR="82169" marT="41084" marB="410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/>
                        <a:t>423.24</a:t>
                      </a:r>
                      <a:endParaRPr lang="zh-CN" altLang="en-US" sz="800" dirty="0"/>
                    </a:p>
                  </a:txBody>
                  <a:tcPr marL="82169" marR="82169" marT="41084" marB="410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/>
                        <a:t>0.50</a:t>
                      </a:r>
                      <a:endParaRPr lang="zh-CN" altLang="en-US" sz="800" dirty="0"/>
                    </a:p>
                  </a:txBody>
                  <a:tcPr marL="82169" marR="82169" marT="41084" marB="41084"/>
                </a:tc>
              </a:tr>
              <a:tr h="20542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/>
                        <a:t>Cooling [GJ]</a:t>
                      </a:r>
                      <a:endParaRPr lang="zh-CN" altLang="en-US" sz="800" dirty="0" smtClean="0"/>
                    </a:p>
                  </a:txBody>
                  <a:tcPr marL="82169" marR="82169" marT="41084" marB="41084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/>
                        <a:t>449.01</a:t>
                      </a:r>
                      <a:endParaRPr lang="zh-CN" altLang="en-US" sz="800" dirty="0"/>
                    </a:p>
                  </a:txBody>
                  <a:tcPr marL="82169" marR="82169" marT="41084" marB="410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/>
                        <a:t>1061.42</a:t>
                      </a:r>
                      <a:endParaRPr lang="zh-CN" altLang="en-US" sz="800" dirty="0"/>
                    </a:p>
                  </a:txBody>
                  <a:tcPr marL="82169" marR="82169" marT="41084" marB="410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 smtClean="0"/>
                        <a:t>3438.27</a:t>
                      </a:r>
                      <a:endParaRPr lang="zh-CN" altLang="en-US" sz="800" dirty="0"/>
                    </a:p>
                  </a:txBody>
                  <a:tcPr marL="82169" marR="82169" marT="41084" marB="41084"/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5022850" y="4001859"/>
            <a:ext cx="37020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According </a:t>
            </a:r>
            <a:r>
              <a:rPr lang="en-US" altLang="zh-CN" sz="1200" dirty="0">
                <a:latin typeface="DengXian" panose="02010600030101010101" pitchFamily="2" charset="-122"/>
                <a:cs typeface="Times New Roman" panose="02020603050405020304" pitchFamily="18" charset="0"/>
              </a:rPr>
              <a:t>to </a:t>
            </a:r>
            <a:r>
              <a:rPr lang="en-US" altLang="zh-CN" sz="12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data of this three cities, </a:t>
            </a:r>
            <a:r>
              <a:rPr lang="en-US" altLang="zh-CN" sz="1200" dirty="0">
                <a:latin typeface="DengXian" panose="02010600030101010101" pitchFamily="2" charset="-122"/>
                <a:cs typeface="Times New Roman" panose="02020603050405020304" pitchFamily="18" charset="0"/>
              </a:rPr>
              <a:t>when Heating DB 99.6% is smaller, heating energy </a:t>
            </a:r>
            <a:r>
              <a:rPr lang="en-US" altLang="zh-CN" sz="12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consumption is </a:t>
            </a:r>
            <a:r>
              <a:rPr lang="en-US" altLang="zh-CN" sz="1200" dirty="0">
                <a:latin typeface="DengXian" panose="02010600030101010101" pitchFamily="2" charset="-122"/>
                <a:cs typeface="Times New Roman" panose="02020603050405020304" pitchFamily="18" charset="0"/>
              </a:rPr>
              <a:t>bigger. When Cooling DB 0.4% </a:t>
            </a:r>
            <a:r>
              <a:rPr lang="en-US" altLang="zh-CN" sz="12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is bigger</a:t>
            </a:r>
            <a:r>
              <a:rPr lang="en-US" altLang="zh-CN" sz="1200" dirty="0">
                <a:latin typeface="DengXian" panose="02010600030101010101" pitchFamily="2" charset="-122"/>
                <a:cs typeface="Times New Roman" panose="02020603050405020304" pitchFamily="18" charset="0"/>
              </a:rPr>
              <a:t>, cooling energy consumption is </a:t>
            </a:r>
            <a:r>
              <a:rPr lang="en-US" altLang="zh-CN" sz="12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smaller.</a:t>
            </a:r>
            <a:endParaRPr lang="zh-CN" altLang="en-US" sz="1200" dirty="0"/>
          </a:p>
        </p:txBody>
      </p:sp>
      <p:sp>
        <p:nvSpPr>
          <p:cNvPr id="3" name="矩形 2"/>
          <p:cNvSpPr/>
          <p:nvPr/>
        </p:nvSpPr>
        <p:spPr>
          <a:xfrm>
            <a:off x="4851400" y="3939416"/>
            <a:ext cx="3873500" cy="1008833"/>
          </a:xfrm>
          <a:prstGeom prst="rect">
            <a:avLst/>
          </a:prstGeom>
          <a:noFill/>
          <a:ln w="3175">
            <a:solidFill>
              <a:srgbClr val="202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/>
          <a:srcRect r="40400"/>
          <a:stretch/>
        </p:blipFill>
        <p:spPr>
          <a:xfrm>
            <a:off x="3026487" y="1150091"/>
            <a:ext cx="2906239" cy="15992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315261" y="1088647"/>
            <a:ext cx="18301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b="1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Piacenza (44.92N, 9.73E)</a:t>
            </a:r>
            <a:endParaRPr lang="zh-CN" altLang="en-US" sz="1000" b="1" dirty="0"/>
          </a:p>
        </p:txBody>
      </p:sp>
      <p:sp>
        <p:nvSpPr>
          <p:cNvPr id="19" name="矩形 18"/>
          <p:cNvSpPr/>
          <p:nvPr/>
        </p:nvSpPr>
        <p:spPr>
          <a:xfrm>
            <a:off x="5851724" y="3667763"/>
            <a:ext cx="12602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* 1 </a:t>
            </a:r>
            <a:r>
              <a:rPr lang="en-US" altLang="zh-CN" sz="800" dirty="0" err="1" smtClean="0">
                <a:latin typeface="DengXian" panose="02010600030101010101" pitchFamily="2" charset="-122"/>
                <a:cs typeface="Times New Roman" panose="02020603050405020304" pitchFamily="18" charset="0"/>
              </a:rPr>
              <a:t>MBtu</a:t>
            </a:r>
            <a:r>
              <a:rPr lang="zh-CN" altLang="en-US" sz="8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＝</a:t>
            </a:r>
            <a:r>
              <a:rPr lang="en-US" altLang="zh-CN" sz="8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1055 </a:t>
            </a:r>
            <a:r>
              <a:rPr lang="zh-CN" altLang="en-US" sz="8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*</a:t>
            </a:r>
            <a:r>
              <a:rPr lang="en-US" altLang="zh-CN" sz="8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10^6 J</a:t>
            </a:r>
            <a:endParaRPr lang="zh-CN" altLang="en-US" sz="800" dirty="0">
              <a:latin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/>
          <a:srcRect l="-1261" t="185" r="42542" b="6147"/>
          <a:stretch/>
        </p:blipFill>
        <p:spPr>
          <a:xfrm>
            <a:off x="260185" y="1150091"/>
            <a:ext cx="2063697" cy="162437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031600" y="1088647"/>
            <a:ext cx="18301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b="1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Helsinki (60.32N, 24.97E)</a:t>
            </a:r>
            <a:endParaRPr lang="zh-CN" altLang="en-US" sz="1000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375" y="2754221"/>
            <a:ext cx="1224172" cy="7530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0547" y="2774467"/>
            <a:ext cx="1209610" cy="72999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6299" y="1123300"/>
            <a:ext cx="2167655" cy="1660644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7240623" y="1088647"/>
            <a:ext cx="18301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b="1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Abu Dhabi (24.43N, 54.65E)</a:t>
            </a:r>
            <a:endParaRPr lang="zh-CN" altLang="en-US" sz="1000" b="1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4672" y="2807580"/>
            <a:ext cx="1145754" cy="7177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5625" y="2795958"/>
            <a:ext cx="1233736" cy="7531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093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980" y="1358126"/>
            <a:ext cx="4179019" cy="1741258"/>
          </a:xfrm>
          <a:prstGeom prst="rect">
            <a:avLst/>
          </a:prstGeom>
        </p:spPr>
      </p:pic>
      <p:grpSp>
        <p:nvGrpSpPr>
          <p:cNvPr id="56" name="组合 55"/>
          <p:cNvGrpSpPr>
            <a:grpSpLocks/>
          </p:cNvGrpSpPr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57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0510" name="文本框 57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 dirty="0" smtClean="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58" name="组合 57"/>
          <p:cNvGrpSpPr>
            <a:grpSpLocks/>
          </p:cNvGrpSpPr>
          <p:nvPr/>
        </p:nvGrpSpPr>
        <p:grpSpPr bwMode="auto">
          <a:xfrm>
            <a:off x="1022350" y="269874"/>
            <a:ext cx="6727190" cy="760458"/>
            <a:chOff x="1021967" y="269922"/>
            <a:chExt cx="6727986" cy="760899"/>
          </a:xfrm>
        </p:grpSpPr>
        <p:sp>
          <p:nvSpPr>
            <p:cNvPr id="64" name="文本框 34"/>
            <p:cNvSpPr txBox="1">
              <a:spLocks noChangeArrowheads="1"/>
            </p:cNvSpPr>
            <p:nvPr/>
          </p:nvSpPr>
          <p:spPr bwMode="auto">
            <a:xfrm>
              <a:off x="1021967" y="269922"/>
              <a:ext cx="6727986" cy="400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en-US" altLang="zh-CN" sz="2000" b="1" dirty="0">
                  <a:latin typeface="DengXian" panose="02010600030101010101" pitchFamily="2" charset="-122"/>
                  <a:cs typeface="Times New Roman" panose="02020603050405020304" pitchFamily="18" charset="0"/>
                </a:rPr>
                <a:t>Parametric Study – different external wall in </a:t>
              </a:r>
              <a:r>
                <a:rPr lang="en-US" altLang="zh-CN" sz="2000" b="1" dirty="0" smtClean="0">
                  <a:latin typeface="DengXian" panose="02010600030101010101" pitchFamily="2" charset="-122"/>
                  <a:cs typeface="Times New Roman" panose="02020603050405020304" pitchFamily="18" charset="0"/>
                </a:rPr>
                <a:t>Helsinki</a:t>
              </a:r>
              <a:endParaRPr lang="en-US" altLang="zh-CN" sz="2000" b="1" dirty="0">
                <a:latin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40"/>
            <p:cNvSpPr txBox="1">
              <a:spLocks noChangeArrowheads="1"/>
            </p:cNvSpPr>
            <p:nvPr/>
          </p:nvSpPr>
          <p:spPr bwMode="auto">
            <a:xfrm>
              <a:off x="1042749" y="630479"/>
              <a:ext cx="3186347" cy="400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1000" dirty="0" smtClean="0"/>
                <a:t>– Concrete (base case), </a:t>
              </a:r>
              <a:r>
                <a:rPr lang="en-US" altLang="zh-CN" sz="1000" dirty="0"/>
                <a:t>wood and </a:t>
              </a:r>
              <a:r>
                <a:rPr lang="en-US" altLang="zh-CN" sz="1000" dirty="0" smtClean="0"/>
                <a:t>metal</a:t>
              </a:r>
              <a:endParaRPr lang="en-US" altLang="zh-CN" sz="1000" dirty="0"/>
            </a:p>
            <a:p>
              <a:pPr eaLnBrk="1" hangingPunct="1"/>
              <a:endParaRPr lang="en-US" altLang="zh-CN" sz="1000" dirty="0"/>
            </a:p>
          </p:txBody>
        </p:sp>
      </p:grpSp>
      <p:sp>
        <p:nvSpPr>
          <p:cNvPr id="26" name="矩形 25"/>
          <p:cNvSpPr/>
          <p:nvPr/>
        </p:nvSpPr>
        <p:spPr>
          <a:xfrm>
            <a:off x="108692" y="1030332"/>
            <a:ext cx="41446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en-US" altLang="zh-CN" sz="1200" b="1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Wood external walls</a:t>
            </a:r>
            <a:endParaRPr lang="zh-CN" altLang="en-US" sz="1200" b="1" dirty="0"/>
          </a:p>
        </p:txBody>
      </p:sp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001985"/>
              </p:ext>
            </p:extLst>
          </p:nvPr>
        </p:nvGraphicFramePr>
        <p:xfrm>
          <a:off x="909435" y="1358126"/>
          <a:ext cx="3707170" cy="14631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6913"/>
                <a:gridCol w="1038196"/>
                <a:gridCol w="962061"/>
              </a:tblGrid>
              <a:tr h="3404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Layer:</a:t>
                      </a:r>
                      <a:endParaRPr lang="zh-CN" altLang="en-US" sz="1000" dirty="0"/>
                    </a:p>
                  </a:txBody>
                  <a:tcPr marL="64315" marR="64315" marT="32158" marB="321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i="1" dirty="0" smtClean="0"/>
                        <a:t>R </a:t>
                      </a:r>
                      <a:r>
                        <a:rPr lang="en-US" altLang="zh-CN" sz="1000" dirty="0" smtClean="0"/>
                        <a:t> (</a:t>
                      </a:r>
                      <a:r>
                        <a:rPr lang="zh-CN" altLang="en-US" sz="1000" dirty="0" smtClean="0"/>
                        <a:t>㎡</a:t>
                      </a:r>
                      <a:r>
                        <a:rPr lang="en-US" altLang="zh-CN" sz="1000" dirty="0" smtClean="0"/>
                        <a:t>·°C/W)</a:t>
                      </a:r>
                      <a:endParaRPr lang="zh-CN" altLang="en-US" sz="1000" dirty="0"/>
                    </a:p>
                  </a:txBody>
                  <a:tcPr marL="64315" marR="64315" marT="32158" marB="32158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i="1" dirty="0" smtClean="0"/>
                        <a:t>U</a:t>
                      </a:r>
                      <a:r>
                        <a:rPr lang="en-US" altLang="zh-CN" sz="1000" dirty="0" smtClean="0"/>
                        <a:t> (W/ </a:t>
                      </a:r>
                      <a:r>
                        <a:rPr lang="zh-CN" altLang="en-US" sz="1000" dirty="0" smtClean="0"/>
                        <a:t>㎡</a:t>
                      </a:r>
                      <a:r>
                        <a:rPr lang="en-US" altLang="zh-CN" sz="1000" dirty="0" smtClean="0"/>
                        <a:t>·°C)</a:t>
                      </a:r>
                      <a:endParaRPr lang="zh-CN" altLang="en-US" sz="1000" dirty="0" smtClean="0"/>
                    </a:p>
                  </a:txBody>
                  <a:tcPr marL="64315" marR="64315" marT="32158" marB="32158" anchor="ctr"/>
                </a:tc>
              </a:tr>
              <a:tr h="224543"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G05</a:t>
                      </a:r>
                      <a:r>
                        <a:rPr lang="en-US" altLang="zh-CN" sz="1000" baseline="0" dirty="0" smtClean="0"/>
                        <a:t> w</a:t>
                      </a:r>
                      <a:r>
                        <a:rPr lang="en-US" altLang="zh-CN" sz="1000" dirty="0" smtClean="0"/>
                        <a:t>ood (25mm)</a:t>
                      </a:r>
                      <a:endParaRPr lang="zh-CN" altLang="en-US" sz="1000" dirty="0"/>
                    </a:p>
                  </a:txBody>
                  <a:tcPr marL="64315" marR="64315" marT="32158" marB="32158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marL="64315" marR="64315" marT="32158" marB="32158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marL="64315" marR="64315" marT="32158" marB="32158"/>
                </a:tc>
              </a:tr>
              <a:tr h="224543"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F16</a:t>
                      </a:r>
                      <a:r>
                        <a:rPr lang="en-US" altLang="zh-CN" sz="1000" baseline="0" dirty="0" smtClean="0"/>
                        <a:t> Acoustic tile</a:t>
                      </a:r>
                      <a:endParaRPr lang="zh-CN" altLang="en-US" sz="1000" dirty="0"/>
                    </a:p>
                  </a:txBody>
                  <a:tcPr marL="64315" marR="64315" marT="32158" marB="32158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marL="64315" marR="64315" marT="32158" marB="32158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marL="64315" marR="64315" marT="32158" marB="32158"/>
                </a:tc>
              </a:tr>
              <a:tr h="224543"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Wall Insulation [31]</a:t>
                      </a:r>
                      <a:endParaRPr lang="zh-CN" altLang="en-US" sz="1000" dirty="0"/>
                    </a:p>
                  </a:txBody>
                  <a:tcPr marL="64315" marR="64315" marT="32158" marB="32158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marL="64315" marR="64315" marT="32158" marB="32158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marL="64315" marR="64315" marT="32158" marB="32158"/>
                </a:tc>
              </a:tr>
              <a:tr h="224543"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G01a 13mm gypsum board</a:t>
                      </a:r>
                      <a:endParaRPr lang="zh-CN" altLang="en-US" sz="1000" dirty="0"/>
                    </a:p>
                  </a:txBody>
                  <a:tcPr marL="64315" marR="64315" marT="32158" marB="32158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marL="64315" marR="64315" marT="32158" marB="32158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marL="64315" marR="64315" marT="32158" marB="32158"/>
                </a:tc>
              </a:tr>
              <a:tr h="224543"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SUM</a:t>
                      </a:r>
                      <a:endParaRPr lang="zh-CN" altLang="en-US" sz="1000" dirty="0"/>
                    </a:p>
                  </a:txBody>
                  <a:tcPr marL="64315" marR="64315" marT="32158" marB="32158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7.66</a:t>
                      </a:r>
                      <a:endParaRPr lang="zh-CN" altLang="en-US" sz="1000" dirty="0"/>
                    </a:p>
                  </a:txBody>
                  <a:tcPr marL="64315" marR="64315" marT="32158" marB="321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0.13</a:t>
                      </a:r>
                      <a:endParaRPr lang="zh-CN" altLang="en-US" sz="1000" dirty="0"/>
                    </a:p>
                  </a:txBody>
                  <a:tcPr marL="64315" marR="64315" marT="32158" marB="32158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2" t="56152" r="69836" b="10244"/>
          <a:stretch/>
        </p:blipFill>
        <p:spPr>
          <a:xfrm>
            <a:off x="206375" y="1334034"/>
            <a:ext cx="576182" cy="110257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05"/>
          <a:stretch/>
        </p:blipFill>
        <p:spPr>
          <a:xfrm>
            <a:off x="206375" y="2508118"/>
            <a:ext cx="576182" cy="31314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06375" y="3196603"/>
            <a:ext cx="18448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2-2. Yearly consumption</a:t>
            </a:r>
            <a:endParaRPr lang="zh-CN" altLang="en-US" sz="1200" dirty="0"/>
          </a:p>
        </p:txBody>
      </p:sp>
      <p:sp>
        <p:nvSpPr>
          <p:cNvPr id="21" name="矩形 20"/>
          <p:cNvSpPr/>
          <p:nvPr/>
        </p:nvSpPr>
        <p:spPr>
          <a:xfrm>
            <a:off x="7046942" y="1198592"/>
            <a:ext cx="204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1-3</a:t>
            </a:r>
            <a:r>
              <a:rPr lang="en-US" altLang="zh-CN" sz="12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. Monthly consumption</a:t>
            </a:r>
            <a:endParaRPr lang="zh-CN" altLang="en-US" sz="1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375" y="3492192"/>
            <a:ext cx="1937957" cy="11978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2289" y="3484466"/>
            <a:ext cx="2007891" cy="12351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6981" y="3075980"/>
            <a:ext cx="4141630" cy="17149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308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152" y="1309870"/>
            <a:ext cx="4318612" cy="1807584"/>
          </a:xfrm>
          <a:prstGeom prst="rect">
            <a:avLst/>
          </a:prstGeom>
        </p:spPr>
      </p:pic>
      <p:grpSp>
        <p:nvGrpSpPr>
          <p:cNvPr id="56" name="组合 55"/>
          <p:cNvGrpSpPr>
            <a:grpSpLocks/>
          </p:cNvGrpSpPr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57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0510" name="文本框 57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 dirty="0" smtClean="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58" name="组合 57"/>
          <p:cNvGrpSpPr>
            <a:grpSpLocks/>
          </p:cNvGrpSpPr>
          <p:nvPr/>
        </p:nvGrpSpPr>
        <p:grpSpPr bwMode="auto">
          <a:xfrm>
            <a:off x="1022350" y="269874"/>
            <a:ext cx="6727190" cy="760458"/>
            <a:chOff x="1021967" y="269922"/>
            <a:chExt cx="6727986" cy="760899"/>
          </a:xfrm>
        </p:grpSpPr>
        <p:sp>
          <p:nvSpPr>
            <p:cNvPr id="64" name="文本框 34"/>
            <p:cNvSpPr txBox="1">
              <a:spLocks noChangeArrowheads="1"/>
            </p:cNvSpPr>
            <p:nvPr/>
          </p:nvSpPr>
          <p:spPr bwMode="auto">
            <a:xfrm>
              <a:off x="1021967" y="269922"/>
              <a:ext cx="6727986" cy="400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en-US" altLang="zh-CN" sz="2000" b="1" dirty="0">
                  <a:latin typeface="DengXian" panose="02010600030101010101" pitchFamily="2" charset="-122"/>
                  <a:cs typeface="Times New Roman" panose="02020603050405020304" pitchFamily="18" charset="0"/>
                </a:rPr>
                <a:t>Parametric Study – different external wall in </a:t>
              </a:r>
              <a:r>
                <a:rPr lang="en-US" altLang="zh-CN" sz="2000" b="1" dirty="0" smtClean="0">
                  <a:latin typeface="DengXian" panose="02010600030101010101" pitchFamily="2" charset="-122"/>
                  <a:cs typeface="Times New Roman" panose="02020603050405020304" pitchFamily="18" charset="0"/>
                </a:rPr>
                <a:t>Helsinki</a:t>
              </a:r>
              <a:endParaRPr lang="en-US" altLang="zh-CN" sz="2000" b="1" dirty="0">
                <a:latin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40"/>
            <p:cNvSpPr txBox="1">
              <a:spLocks noChangeArrowheads="1"/>
            </p:cNvSpPr>
            <p:nvPr/>
          </p:nvSpPr>
          <p:spPr bwMode="auto">
            <a:xfrm>
              <a:off x="1042749" y="630479"/>
              <a:ext cx="3186347" cy="400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1000" dirty="0" smtClean="0"/>
                <a:t>– Concrete (base case), </a:t>
              </a:r>
              <a:r>
                <a:rPr lang="en-US" altLang="zh-CN" sz="1000" dirty="0"/>
                <a:t>wood and </a:t>
              </a:r>
              <a:r>
                <a:rPr lang="en-US" altLang="zh-CN" sz="1000" dirty="0" smtClean="0"/>
                <a:t>metal</a:t>
              </a:r>
              <a:endParaRPr lang="en-US" altLang="zh-CN" sz="1000" dirty="0"/>
            </a:p>
            <a:p>
              <a:pPr eaLnBrk="1" hangingPunct="1"/>
              <a:endParaRPr lang="en-US" altLang="zh-CN" sz="1000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84455" y="987023"/>
            <a:ext cx="41446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en-US" altLang="zh-CN" sz="1200" b="1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Metal external walls</a:t>
            </a:r>
            <a:endParaRPr lang="zh-CN" altLang="en-US" sz="1200" b="1" dirty="0"/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325865"/>
              </p:ext>
            </p:extLst>
          </p:nvPr>
        </p:nvGraphicFramePr>
        <p:xfrm>
          <a:off x="970349" y="1311861"/>
          <a:ext cx="3267114" cy="17574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1836"/>
                <a:gridCol w="992459"/>
                <a:gridCol w="1092819"/>
              </a:tblGrid>
              <a:tr h="3047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Layer:</a:t>
                      </a:r>
                      <a:endParaRPr lang="zh-CN" altLang="en-US" sz="1000" dirty="0"/>
                    </a:p>
                  </a:txBody>
                  <a:tcPr marL="64315" marR="64315" marT="32158" marB="321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i="1" dirty="0" smtClean="0"/>
                        <a:t>R</a:t>
                      </a:r>
                      <a:r>
                        <a:rPr lang="en-US" altLang="zh-CN" sz="1000" dirty="0" smtClean="0"/>
                        <a:t>  (</a:t>
                      </a:r>
                      <a:r>
                        <a:rPr lang="zh-CN" altLang="en-US" sz="1000" dirty="0" smtClean="0"/>
                        <a:t>㎡</a:t>
                      </a:r>
                      <a:r>
                        <a:rPr lang="en-US" altLang="zh-CN" sz="1000" dirty="0" smtClean="0"/>
                        <a:t>·°C/W)</a:t>
                      </a:r>
                      <a:endParaRPr lang="zh-CN" altLang="en-US" sz="1000" dirty="0"/>
                    </a:p>
                  </a:txBody>
                  <a:tcPr marL="64315" marR="64315" marT="32158" marB="32158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i="1" dirty="0" smtClean="0"/>
                        <a:t>U</a:t>
                      </a:r>
                      <a:r>
                        <a:rPr lang="en-US" altLang="zh-CN" sz="1000" dirty="0" smtClean="0"/>
                        <a:t> (W/ </a:t>
                      </a:r>
                      <a:r>
                        <a:rPr lang="zh-CN" altLang="en-US" sz="1000" dirty="0" smtClean="0"/>
                        <a:t>㎡</a:t>
                      </a:r>
                      <a:r>
                        <a:rPr lang="en-US" altLang="zh-CN" sz="1000" dirty="0" smtClean="0"/>
                        <a:t>·°C)</a:t>
                      </a:r>
                      <a:endParaRPr lang="zh-CN" altLang="en-US" sz="1000" dirty="0" smtClean="0"/>
                    </a:p>
                  </a:txBody>
                  <a:tcPr marL="64315" marR="64315" marT="32158" marB="32158" anchor="ctr"/>
                </a:tc>
              </a:tr>
              <a:tr h="214992"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Steel siding</a:t>
                      </a:r>
                      <a:endParaRPr lang="zh-CN" altLang="en-US" sz="1000" dirty="0"/>
                    </a:p>
                  </a:txBody>
                  <a:tcPr marL="64315" marR="64315" marT="32158" marB="32158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marL="64315" marR="64315" marT="32158" marB="32158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marL="64315" marR="64315" marT="32158" marB="32158"/>
                </a:tc>
              </a:tr>
              <a:tr h="214992"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F16</a:t>
                      </a:r>
                      <a:r>
                        <a:rPr lang="en-US" altLang="zh-CN" sz="1000" baseline="0" dirty="0" smtClean="0"/>
                        <a:t> Acoustic tile</a:t>
                      </a:r>
                      <a:endParaRPr lang="zh-CN" altLang="en-US" sz="1000" dirty="0"/>
                    </a:p>
                  </a:txBody>
                  <a:tcPr marL="64315" marR="64315" marT="32158" marB="32158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marL="64315" marR="64315" marT="32158" marB="32158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marL="64315" marR="64315" marT="32158" marB="32158"/>
                </a:tc>
              </a:tr>
              <a:tr h="214992"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Mineral fiber batt (insulation)</a:t>
                      </a:r>
                      <a:endParaRPr lang="zh-CN" altLang="en-US" sz="1000" dirty="0"/>
                    </a:p>
                  </a:txBody>
                  <a:tcPr marL="64315" marR="64315" marT="32158" marB="32158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marL="64315" marR="64315" marT="32158" marB="32158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marL="64315" marR="64315" marT="32158" marB="32158"/>
                </a:tc>
              </a:tr>
              <a:tr h="214992"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Gypsum 12.5mm</a:t>
                      </a:r>
                      <a:endParaRPr lang="zh-CN" altLang="en-US" sz="1000" dirty="0"/>
                    </a:p>
                  </a:txBody>
                  <a:tcPr marL="64315" marR="64315" marT="32158" marB="32158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marL="64315" marR="64315" marT="32158" marB="32158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marL="64315" marR="64315" marT="32158" marB="32158"/>
                </a:tc>
              </a:tr>
              <a:tr h="214992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 smtClean="0"/>
                        <a:t>Gypsum 9.5mm</a:t>
                      </a:r>
                      <a:endParaRPr lang="zh-CN" altLang="en-US" sz="1000" dirty="0" smtClean="0"/>
                    </a:p>
                  </a:txBody>
                  <a:tcPr marL="64315" marR="64315" marT="32158" marB="32158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marL="64315" marR="64315" marT="32158" marB="32158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marL="64315" marR="64315" marT="32158" marB="32158"/>
                </a:tc>
              </a:tr>
              <a:tr h="137954"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SUM</a:t>
                      </a:r>
                      <a:endParaRPr lang="zh-CN" altLang="en-US" sz="1000" dirty="0"/>
                    </a:p>
                  </a:txBody>
                  <a:tcPr marL="64315" marR="64315" marT="32158" marB="32158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8.53</a:t>
                      </a:r>
                      <a:endParaRPr lang="zh-CN" altLang="en-US" sz="1000" dirty="0"/>
                    </a:p>
                  </a:txBody>
                  <a:tcPr marL="64315" marR="64315" marT="32158" marB="321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/>
                        <a:t>0.12</a:t>
                      </a:r>
                      <a:endParaRPr lang="zh-CN" altLang="en-US" sz="1000" dirty="0"/>
                    </a:p>
                  </a:txBody>
                  <a:tcPr marL="64315" marR="64315" marT="32158" marB="32158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7" t="56481" r="70271" b="3889"/>
          <a:stretch/>
        </p:blipFill>
        <p:spPr>
          <a:xfrm>
            <a:off x="160329" y="1311861"/>
            <a:ext cx="769698" cy="177113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20721" y="3215193"/>
            <a:ext cx="18448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2-2</a:t>
            </a:r>
            <a:r>
              <a:rPr lang="en-US" altLang="zh-CN" sz="12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. Yearly consumption</a:t>
            </a:r>
            <a:endParaRPr lang="zh-CN" altLang="en-US" sz="1200" dirty="0"/>
          </a:p>
        </p:txBody>
      </p:sp>
      <p:sp>
        <p:nvSpPr>
          <p:cNvPr id="23" name="矩形 22"/>
          <p:cNvSpPr/>
          <p:nvPr/>
        </p:nvSpPr>
        <p:spPr>
          <a:xfrm>
            <a:off x="7094943" y="1171371"/>
            <a:ext cx="204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2-3</a:t>
            </a:r>
            <a:r>
              <a:rPr lang="en-US" altLang="zh-CN" sz="12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. Monthly consumption</a:t>
            </a:r>
            <a:endParaRPr lang="zh-CN" altLang="en-US" sz="1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152" y="3524811"/>
            <a:ext cx="1908113" cy="11437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1507" y="3513178"/>
            <a:ext cx="1945955" cy="12367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1152" y="3129059"/>
            <a:ext cx="4318612" cy="17957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433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>
            <a:grpSpLocks/>
          </p:cNvGrpSpPr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57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0510" name="文本框 57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 dirty="0" smtClean="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58" name="组合 57"/>
          <p:cNvGrpSpPr>
            <a:grpSpLocks/>
          </p:cNvGrpSpPr>
          <p:nvPr/>
        </p:nvGrpSpPr>
        <p:grpSpPr bwMode="auto">
          <a:xfrm>
            <a:off x="1022350" y="269874"/>
            <a:ext cx="6727190" cy="760458"/>
            <a:chOff x="1021967" y="269922"/>
            <a:chExt cx="6727986" cy="760899"/>
          </a:xfrm>
        </p:grpSpPr>
        <p:sp>
          <p:nvSpPr>
            <p:cNvPr id="64" name="文本框 34"/>
            <p:cNvSpPr txBox="1">
              <a:spLocks noChangeArrowheads="1"/>
            </p:cNvSpPr>
            <p:nvPr/>
          </p:nvSpPr>
          <p:spPr bwMode="auto">
            <a:xfrm>
              <a:off x="1021967" y="269922"/>
              <a:ext cx="6727986" cy="400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en-US" altLang="zh-CN" sz="2000" b="1" dirty="0">
                  <a:latin typeface="DengXian" panose="02010600030101010101" pitchFamily="2" charset="-122"/>
                  <a:cs typeface="Times New Roman" panose="02020603050405020304" pitchFamily="18" charset="0"/>
                </a:rPr>
                <a:t>Parametric Study – different external wall in </a:t>
              </a:r>
              <a:r>
                <a:rPr lang="en-US" altLang="zh-CN" sz="2000" b="1" dirty="0" smtClean="0">
                  <a:latin typeface="DengXian" panose="02010600030101010101" pitchFamily="2" charset="-122"/>
                  <a:cs typeface="Times New Roman" panose="02020603050405020304" pitchFamily="18" charset="0"/>
                </a:rPr>
                <a:t>Helsinki</a:t>
              </a:r>
              <a:endParaRPr lang="en-US" altLang="zh-CN" sz="2000" b="1" dirty="0">
                <a:latin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40"/>
            <p:cNvSpPr txBox="1">
              <a:spLocks noChangeArrowheads="1"/>
            </p:cNvSpPr>
            <p:nvPr/>
          </p:nvSpPr>
          <p:spPr bwMode="auto">
            <a:xfrm>
              <a:off x="1042749" y="630479"/>
              <a:ext cx="3186347" cy="400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1000" dirty="0" smtClean="0"/>
                <a:t>– Concrete (base case), </a:t>
              </a:r>
              <a:r>
                <a:rPr lang="en-US" altLang="zh-CN" sz="1000" dirty="0"/>
                <a:t>wood and </a:t>
              </a:r>
              <a:r>
                <a:rPr lang="en-US" altLang="zh-CN" sz="1000" dirty="0" smtClean="0"/>
                <a:t>metal</a:t>
              </a:r>
              <a:endParaRPr lang="en-US" altLang="zh-CN" sz="1000" dirty="0"/>
            </a:p>
            <a:p>
              <a:pPr eaLnBrk="1" hangingPunct="1"/>
              <a:endParaRPr lang="en-US" altLang="zh-CN" sz="1000" dirty="0"/>
            </a:p>
          </p:txBody>
        </p:sp>
      </p:grp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185255"/>
              </p:ext>
            </p:extLst>
          </p:nvPr>
        </p:nvGraphicFramePr>
        <p:xfrm>
          <a:off x="1494223" y="989840"/>
          <a:ext cx="5787926" cy="1907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090"/>
                <a:gridCol w="1013552"/>
                <a:gridCol w="1355075"/>
                <a:gridCol w="1443209"/>
              </a:tblGrid>
              <a:tr h="433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End Uses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Concrete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Wood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Metal</a:t>
                      </a:r>
                      <a:endParaRPr lang="zh-CN" altLang="en-US" sz="1400" dirty="0"/>
                    </a:p>
                  </a:txBody>
                  <a:tcPr/>
                </a:tc>
              </a:tr>
              <a:tr h="4452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i="1" dirty="0" smtClean="0"/>
                        <a:t>R_ Value </a:t>
                      </a:r>
                    </a:p>
                    <a:p>
                      <a:pPr algn="ctr"/>
                      <a:r>
                        <a:rPr lang="en-US" altLang="zh-CN" sz="1200" i="1" dirty="0" smtClean="0"/>
                        <a:t>(ft^2*h*R/ Btu)</a:t>
                      </a:r>
                      <a:endParaRPr lang="en-US" altLang="zh-CN" sz="1200" dirty="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5.76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315" marR="64315" marT="32158" marB="32158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7.66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315" marR="64315" marT="32158" marB="32158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altLang="zh-CN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8.53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315" marR="64315" marT="32158" marB="32158"/>
                </a:tc>
              </a:tr>
              <a:tr h="4452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i="1" dirty="0" smtClean="0"/>
                        <a:t>U_ Value </a:t>
                      </a:r>
                    </a:p>
                    <a:p>
                      <a:pPr algn="ctr"/>
                      <a:r>
                        <a:rPr lang="en-US" altLang="zh-CN" sz="1200" i="1" dirty="0" smtClean="0"/>
                        <a:t>(Btu/ ft^2*h*R)</a:t>
                      </a:r>
                      <a:endParaRPr lang="en-US" altLang="zh-CN" sz="1200" dirty="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0.17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0.13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0.12</a:t>
                      </a:r>
                      <a:endParaRPr lang="zh-CN" altLang="en-US" sz="1200" dirty="0"/>
                    </a:p>
                  </a:txBody>
                  <a:tcPr/>
                </a:tc>
              </a:tr>
              <a:tr h="2851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Heating [GJ]</a:t>
                      </a:r>
                      <a:endParaRPr lang="zh-CN" altLang="en-US" sz="1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1127.04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1101.76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1079.78</a:t>
                      </a:r>
                      <a:endParaRPr lang="zh-CN" altLang="en-US" sz="1200" dirty="0"/>
                    </a:p>
                  </a:txBody>
                  <a:tcPr/>
                </a:tc>
              </a:tr>
              <a:tr h="27401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Cooling [GJ]</a:t>
                      </a:r>
                      <a:endParaRPr lang="zh-CN" altLang="en-US" sz="1200" dirty="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449.01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445.90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454.40</a:t>
                      </a:r>
                      <a:endParaRPr lang="zh-CN" alt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矩形 29"/>
          <p:cNvSpPr/>
          <p:nvPr/>
        </p:nvSpPr>
        <p:spPr>
          <a:xfrm>
            <a:off x="5904723" y="3003843"/>
            <a:ext cx="184481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 smtClean="0">
                <a:latin typeface="DengXian" panose="02010600030101010101" pitchFamily="2" charset="-122"/>
                <a:cs typeface="Times New Roman" panose="02020603050405020304" pitchFamily="18" charset="0"/>
              </a:rPr>
              <a:t>* 1 GJ is equal to 10^9 J</a:t>
            </a:r>
            <a:endParaRPr lang="zh-CN" altLang="en-US" sz="800" dirty="0"/>
          </a:p>
        </p:txBody>
      </p:sp>
      <p:sp>
        <p:nvSpPr>
          <p:cNvPr id="32" name="矩形 31"/>
          <p:cNvSpPr/>
          <p:nvPr/>
        </p:nvSpPr>
        <p:spPr>
          <a:xfrm>
            <a:off x="1494223" y="3721243"/>
            <a:ext cx="5687625" cy="1059287"/>
          </a:xfrm>
          <a:prstGeom prst="rect">
            <a:avLst/>
          </a:prstGeom>
          <a:noFill/>
          <a:ln w="3175">
            <a:solidFill>
              <a:srgbClr val="202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1393825" y="3127318"/>
                <a:ext cx="5524500" cy="4704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" altLang="zh-CN" sz="110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" altLang="zh-CN" sz="11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" altLang="zh-CN" sz="1100">
                          <a:latin typeface="Cambria Math" panose="02040503050406030204" pitchFamily="18" charset="0"/>
                        </a:rPr>
                        <m:t>∗∆</m:t>
                      </m:r>
                      <m:sSub>
                        <m:sSubPr>
                          <m:ctrlPr>
                            <a:rPr lang="" altLang="zh-CN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" altLang="zh-CN" sz="110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" altLang="zh-CN" sz="11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" altLang="zh-CN" sz="1100">
                              <a:latin typeface="Cambria Math" panose="02040503050406030204" pitchFamily="18" charset="0"/>
                            </a:rPr>
                            <m:t>𝑒𝑎𝑡𝑖𝑛𝑔</m:t>
                          </m:r>
                        </m:sub>
                      </m:sSub>
                    </m:oMath>
                  </m:oMathPara>
                </a14:m>
                <a:endParaRPr lang="en-US" altLang="zh-CN" sz="11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𝐶𝐹</m:t>
                      </m:r>
                      <m:r>
                        <a:rPr lang="zh-CN" altLang="en-US" sz="11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zh-CN" altLang="en-US" sz="1100" i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zh-CN" altLang="en-US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zh-CN" altLang="en-US" sz="11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CN" altLang="en-US" sz="1100" dirty="0"/>
                            <m:t> </m:t>
                          </m:r>
                          <m:r>
                            <a:rPr lang="zh-CN" altLang="en-US" sz="1100" i="0">
                              <a:latin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zh-CN" alt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sz="1100" i="1">
                                  <a:latin typeface="Cambria Math" panose="02040503050406030204" pitchFamily="18" charset="0"/>
                                </a:rPr>
                                <m:t>𝑐𝑜𝑜𝑙𝑖𝑛𝑔</m:t>
                              </m:r>
                            </m:sub>
                          </m:s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zh-CN" altLang="en-US" sz="11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zh-CN" altLang="en-US" sz="11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zh-CN" altLang="en-US" sz="1100" i="1">
                              <a:latin typeface="Cambria Math" panose="02040503050406030204" pitchFamily="18" charset="0"/>
                            </a:rPr>
                            <m:t>𝐷𝑅</m:t>
                          </m:r>
                        </m:e>
                      </m:d>
                    </m:oMath>
                  </m:oMathPara>
                </a14:m>
                <a:endParaRPr lang="zh-CN" altLang="en-US" sz="11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825" y="3127318"/>
                <a:ext cx="5524500" cy="470450"/>
              </a:xfrm>
              <a:prstGeom prst="rect">
                <a:avLst/>
              </a:prstGeom>
              <a:blipFill rotWithShape="0">
                <a:blip r:embed="rId4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691019" y="3781526"/>
            <a:ext cx="529403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en-US" altLang="zh-CN" sz="1100" dirty="0" smtClean="0"/>
              <a:t>The resistance of concrete is smallest of these three types, while that of the metal is biggest. </a:t>
            </a:r>
          </a:p>
          <a:p>
            <a:pPr/>
            <a:endParaRPr lang="en-US" altLang="zh-CN" sz="1100" dirty="0" smtClean="0"/>
          </a:p>
          <a:p>
            <a:pPr/>
            <a:r>
              <a:rPr lang="en-US" altLang="zh-CN" sz="1100" dirty="0" smtClean="0"/>
              <a:t>When the resistance of external wall materials is bigger, The Overall heat transfer coefficient is smaller, so the heating and cooling load are smaller.  </a:t>
            </a:r>
            <a:endParaRPr lang="zh-CN" altLang="en-US" sz="11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775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6350" y="4297363"/>
            <a:ext cx="9137650" cy="860425"/>
          </a:xfrm>
          <a:custGeom>
            <a:avLst/>
            <a:gdLst>
              <a:gd name="connsiteX0" fmla="*/ 3825592 w 9138323"/>
              <a:gd name="connsiteY0" fmla="*/ 0 h 859537"/>
              <a:gd name="connsiteX1" fmla="*/ 4096303 w 9138323"/>
              <a:gd name="connsiteY1" fmla="*/ 83060 h 859537"/>
              <a:gd name="connsiteX2" fmla="*/ 4125154 w 9138323"/>
              <a:gd name="connsiteY2" fmla="*/ 106971 h 859537"/>
              <a:gd name="connsiteX3" fmla="*/ 4162050 w 9138323"/>
              <a:gd name="connsiteY3" fmla="*/ 76393 h 859537"/>
              <a:gd name="connsiteX4" fmla="*/ 4342300 w 9138323"/>
              <a:gd name="connsiteY4" fmla="*/ 21088 h 859537"/>
              <a:gd name="connsiteX5" fmla="*/ 4639354 w 9138323"/>
              <a:gd name="connsiteY5" fmla="*/ 218869 h 859537"/>
              <a:gd name="connsiteX6" fmla="*/ 4653136 w 9138323"/>
              <a:gd name="connsiteY6" fmla="*/ 287442 h 859537"/>
              <a:gd name="connsiteX7" fmla="*/ 4714569 w 9138323"/>
              <a:gd name="connsiteY7" fmla="*/ 293663 h 859537"/>
              <a:gd name="connsiteX8" fmla="*/ 4868055 w 9138323"/>
              <a:gd name="connsiteY8" fmla="*/ 354192 h 859537"/>
              <a:gd name="connsiteX9" fmla="*/ 4926135 w 9138323"/>
              <a:gd name="connsiteY9" fmla="*/ 396727 h 859537"/>
              <a:gd name="connsiteX10" fmla="*/ 4974485 w 9138323"/>
              <a:gd name="connsiteY10" fmla="*/ 370366 h 859537"/>
              <a:gd name="connsiteX11" fmla="*/ 5099974 w 9138323"/>
              <a:gd name="connsiteY11" fmla="*/ 344918 h 859537"/>
              <a:gd name="connsiteX12" fmla="*/ 5280224 w 9138323"/>
              <a:gd name="connsiteY12" fmla="*/ 400223 h 859537"/>
              <a:gd name="connsiteX13" fmla="*/ 5294059 w 9138323"/>
              <a:gd name="connsiteY13" fmla="*/ 411689 h 859537"/>
              <a:gd name="connsiteX14" fmla="*/ 5324701 w 9138323"/>
              <a:gd name="connsiteY14" fmla="*/ 386293 h 859537"/>
              <a:gd name="connsiteX15" fmla="*/ 5504952 w 9138323"/>
              <a:gd name="connsiteY15" fmla="*/ 330988 h 859537"/>
              <a:gd name="connsiteX16" fmla="*/ 5685202 w 9138323"/>
              <a:gd name="connsiteY16" fmla="*/ 386293 h 859537"/>
              <a:gd name="connsiteX17" fmla="*/ 5711865 w 9138323"/>
              <a:gd name="connsiteY17" fmla="*/ 408390 h 859537"/>
              <a:gd name="connsiteX18" fmla="*/ 5764783 w 9138323"/>
              <a:gd name="connsiteY18" fmla="*/ 343967 h 859537"/>
              <a:gd name="connsiteX19" fmla="*/ 6243258 w 9138323"/>
              <a:gd name="connsiteY19" fmla="*/ 144890 h 859537"/>
              <a:gd name="connsiteX20" fmla="*/ 6721733 w 9138323"/>
              <a:gd name="connsiteY20" fmla="*/ 343967 h 859537"/>
              <a:gd name="connsiteX21" fmla="*/ 6799757 w 9138323"/>
              <a:gd name="connsiteY21" fmla="*/ 438956 h 859537"/>
              <a:gd name="connsiteX22" fmla="*/ 6875686 w 9138323"/>
              <a:gd name="connsiteY22" fmla="*/ 397558 h 859537"/>
              <a:gd name="connsiteX23" fmla="*/ 7064152 w 9138323"/>
              <a:gd name="connsiteY23" fmla="*/ 359339 h 859537"/>
              <a:gd name="connsiteX24" fmla="*/ 7252617 w 9138323"/>
              <a:gd name="connsiteY24" fmla="*/ 397558 h 859537"/>
              <a:gd name="connsiteX25" fmla="*/ 7323961 w 9138323"/>
              <a:gd name="connsiteY25" fmla="*/ 436456 h 859537"/>
              <a:gd name="connsiteX26" fmla="*/ 7335578 w 9138323"/>
              <a:gd name="connsiteY26" fmla="*/ 414961 h 859537"/>
              <a:gd name="connsiteX27" fmla="*/ 7602907 w 9138323"/>
              <a:gd name="connsiteY27" fmla="*/ 272187 h 859537"/>
              <a:gd name="connsiteX28" fmla="*/ 7925296 w 9138323"/>
              <a:gd name="connsiteY28" fmla="*/ 596017 h 859537"/>
              <a:gd name="connsiteX29" fmla="*/ 7923535 w 9138323"/>
              <a:gd name="connsiteY29" fmla="*/ 604778 h 859537"/>
              <a:gd name="connsiteX30" fmla="*/ 7993021 w 9138323"/>
              <a:gd name="connsiteY30" fmla="*/ 583112 h 859537"/>
              <a:gd name="connsiteX31" fmla="*/ 8129393 w 9138323"/>
              <a:gd name="connsiteY31" fmla="*/ 569303 h 859537"/>
              <a:gd name="connsiteX32" fmla="*/ 8265765 w 9138323"/>
              <a:gd name="connsiteY32" fmla="*/ 583112 h 859537"/>
              <a:gd name="connsiteX33" fmla="*/ 8299780 w 9138323"/>
              <a:gd name="connsiteY33" fmla="*/ 593718 h 859537"/>
              <a:gd name="connsiteX34" fmla="*/ 8317449 w 9138323"/>
              <a:gd name="connsiteY34" fmla="*/ 572207 h 859537"/>
              <a:gd name="connsiteX35" fmla="*/ 8659817 w 9138323"/>
              <a:gd name="connsiteY35" fmla="*/ 429759 h 859537"/>
              <a:gd name="connsiteX36" fmla="*/ 9134163 w 9138323"/>
              <a:gd name="connsiteY36" fmla="*/ 818090 h 859537"/>
              <a:gd name="connsiteX37" fmla="*/ 9138323 w 9138323"/>
              <a:gd name="connsiteY37" fmla="*/ 859537 h 859537"/>
              <a:gd name="connsiteX38" fmla="*/ 4141781 w 9138323"/>
              <a:gd name="connsiteY38" fmla="*/ 859537 h 859537"/>
              <a:gd name="connsiteX39" fmla="*/ 4141242 w 9138323"/>
              <a:gd name="connsiteY39" fmla="*/ 854166 h 859537"/>
              <a:gd name="connsiteX40" fmla="*/ 4134437 w 9138323"/>
              <a:gd name="connsiteY40" fmla="*/ 859537 h 859537"/>
              <a:gd name="connsiteX41" fmla="*/ 1390 w 9138323"/>
              <a:gd name="connsiteY41" fmla="*/ 859537 h 859537"/>
              <a:gd name="connsiteX42" fmla="*/ 0 w 9138323"/>
              <a:gd name="connsiteY42" fmla="*/ 845688 h 859537"/>
              <a:gd name="connsiteX43" fmla="*/ 418787 w 9138323"/>
              <a:gd name="connsiteY43" fmla="*/ 425029 h 859537"/>
              <a:gd name="connsiteX44" fmla="*/ 581797 w 9138323"/>
              <a:gd name="connsiteY44" fmla="*/ 458087 h 859537"/>
              <a:gd name="connsiteX45" fmla="*/ 590440 w 9138323"/>
              <a:gd name="connsiteY45" fmla="*/ 462798 h 859537"/>
              <a:gd name="connsiteX46" fmla="*/ 598218 w 9138323"/>
              <a:gd name="connsiteY46" fmla="*/ 385294 h 859537"/>
              <a:gd name="connsiteX47" fmla="*/ 1029094 w 9138323"/>
              <a:gd name="connsiteY47" fmla="*/ 32550 h 859537"/>
              <a:gd name="connsiteX48" fmla="*/ 1340088 w 9138323"/>
              <a:gd name="connsiteY48" fmla="*/ 161944 h 859537"/>
              <a:gd name="connsiteX49" fmla="*/ 1364611 w 9138323"/>
              <a:gd name="connsiteY49" fmla="*/ 191799 h 859537"/>
              <a:gd name="connsiteX50" fmla="*/ 1403078 w 9138323"/>
              <a:gd name="connsiteY50" fmla="*/ 179805 h 859537"/>
              <a:gd name="connsiteX51" fmla="*/ 1539449 w 9138323"/>
              <a:gd name="connsiteY51" fmla="*/ 165996 h 859537"/>
              <a:gd name="connsiteX52" fmla="*/ 1802839 w 9138323"/>
              <a:gd name="connsiteY52" fmla="*/ 219409 h 859537"/>
              <a:gd name="connsiteX53" fmla="*/ 1857061 w 9138323"/>
              <a:gd name="connsiteY53" fmla="*/ 248972 h 859537"/>
              <a:gd name="connsiteX54" fmla="*/ 1899461 w 9138323"/>
              <a:gd name="connsiteY54" fmla="*/ 213833 h 859537"/>
              <a:gd name="connsiteX55" fmla="*/ 2133608 w 9138323"/>
              <a:gd name="connsiteY55" fmla="*/ 141991 h 859537"/>
              <a:gd name="connsiteX56" fmla="*/ 2367756 w 9138323"/>
              <a:gd name="connsiteY56" fmla="*/ 213833 h 859537"/>
              <a:gd name="connsiteX57" fmla="*/ 2420881 w 9138323"/>
              <a:gd name="connsiteY57" fmla="*/ 257860 h 859537"/>
              <a:gd name="connsiteX58" fmla="*/ 2509751 w 9138323"/>
              <a:gd name="connsiteY58" fmla="*/ 184207 h 859537"/>
              <a:gd name="connsiteX59" fmla="*/ 2939610 w 9138323"/>
              <a:gd name="connsiteY59" fmla="*/ 52317 h 859537"/>
              <a:gd name="connsiteX60" fmla="*/ 3369468 w 9138323"/>
              <a:gd name="connsiteY60" fmla="*/ 184207 h 859537"/>
              <a:gd name="connsiteX61" fmla="*/ 3418479 w 9138323"/>
              <a:gd name="connsiteY61" fmla="*/ 224826 h 859537"/>
              <a:gd name="connsiteX62" fmla="*/ 3424100 w 9138323"/>
              <a:gd name="connsiteY62" fmla="*/ 214426 h 859537"/>
              <a:gd name="connsiteX63" fmla="*/ 3825592 w 9138323"/>
              <a:gd name="connsiteY63" fmla="*/ 0 h 85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9138323" h="859537">
                <a:moveTo>
                  <a:pt x="3825592" y="0"/>
                </a:moveTo>
                <a:cubicBezTo>
                  <a:pt x="3925869" y="0"/>
                  <a:pt x="4019027" y="30620"/>
                  <a:pt x="4096303" y="83060"/>
                </a:cubicBezTo>
                <a:lnTo>
                  <a:pt x="4125154" y="106971"/>
                </a:lnTo>
                <a:lnTo>
                  <a:pt x="4162050" y="76393"/>
                </a:lnTo>
                <a:cubicBezTo>
                  <a:pt x="4213504" y="41476"/>
                  <a:pt x="4275531" y="21088"/>
                  <a:pt x="4342300" y="21088"/>
                </a:cubicBezTo>
                <a:cubicBezTo>
                  <a:pt x="4475837" y="21088"/>
                  <a:pt x="4590411" y="102641"/>
                  <a:pt x="4639354" y="218869"/>
                </a:cubicBezTo>
                <a:lnTo>
                  <a:pt x="4653136" y="287442"/>
                </a:lnTo>
                <a:lnTo>
                  <a:pt x="4714569" y="293663"/>
                </a:lnTo>
                <a:cubicBezTo>
                  <a:pt x="4769728" y="305000"/>
                  <a:pt x="4821470" y="325759"/>
                  <a:pt x="4868055" y="354192"/>
                </a:cubicBezTo>
                <a:lnTo>
                  <a:pt x="4926135" y="396727"/>
                </a:lnTo>
                <a:lnTo>
                  <a:pt x="4974485" y="370366"/>
                </a:lnTo>
                <a:cubicBezTo>
                  <a:pt x="5013055" y="353979"/>
                  <a:pt x="5055461" y="344918"/>
                  <a:pt x="5099974" y="344918"/>
                </a:cubicBezTo>
                <a:cubicBezTo>
                  <a:pt x="5166742" y="344918"/>
                  <a:pt x="5228770" y="365306"/>
                  <a:pt x="5280224" y="400223"/>
                </a:cubicBezTo>
                <a:lnTo>
                  <a:pt x="5294059" y="411689"/>
                </a:lnTo>
                <a:lnTo>
                  <a:pt x="5324701" y="386293"/>
                </a:lnTo>
                <a:cubicBezTo>
                  <a:pt x="5376155" y="351376"/>
                  <a:pt x="5438184" y="330988"/>
                  <a:pt x="5504952" y="330988"/>
                </a:cubicBezTo>
                <a:cubicBezTo>
                  <a:pt x="5571721" y="330988"/>
                  <a:pt x="5633748" y="351376"/>
                  <a:pt x="5685202" y="386293"/>
                </a:cubicBezTo>
                <a:lnTo>
                  <a:pt x="5711865" y="408390"/>
                </a:lnTo>
                <a:lnTo>
                  <a:pt x="5764783" y="343967"/>
                </a:lnTo>
                <a:cubicBezTo>
                  <a:pt x="5887234" y="220967"/>
                  <a:pt x="6056401" y="144890"/>
                  <a:pt x="6243258" y="144890"/>
                </a:cubicBezTo>
                <a:cubicBezTo>
                  <a:pt x="6430113" y="144890"/>
                  <a:pt x="6599280" y="220967"/>
                  <a:pt x="6721733" y="343967"/>
                </a:cubicBezTo>
                <a:lnTo>
                  <a:pt x="6799757" y="438956"/>
                </a:lnTo>
                <a:lnTo>
                  <a:pt x="6875686" y="397558"/>
                </a:lnTo>
                <a:cubicBezTo>
                  <a:pt x="6933612" y="372948"/>
                  <a:pt x="6997300" y="359339"/>
                  <a:pt x="7064152" y="359339"/>
                </a:cubicBezTo>
                <a:cubicBezTo>
                  <a:pt x="7131003" y="359339"/>
                  <a:pt x="7194690" y="372948"/>
                  <a:pt x="7252617" y="397558"/>
                </a:cubicBezTo>
                <a:lnTo>
                  <a:pt x="7323961" y="436456"/>
                </a:lnTo>
                <a:lnTo>
                  <a:pt x="7335578" y="414961"/>
                </a:lnTo>
                <a:cubicBezTo>
                  <a:pt x="7393514" y="328821"/>
                  <a:pt x="7491626" y="272187"/>
                  <a:pt x="7602907" y="272187"/>
                </a:cubicBezTo>
                <a:cubicBezTo>
                  <a:pt x="7780958" y="272187"/>
                  <a:pt x="7925296" y="417171"/>
                  <a:pt x="7925296" y="596017"/>
                </a:cubicBezTo>
                <a:lnTo>
                  <a:pt x="7923535" y="604778"/>
                </a:lnTo>
                <a:lnTo>
                  <a:pt x="7993021" y="583112"/>
                </a:lnTo>
                <a:cubicBezTo>
                  <a:pt x="8037071" y="574058"/>
                  <a:pt x="8082679" y="569303"/>
                  <a:pt x="8129393" y="569303"/>
                </a:cubicBezTo>
                <a:cubicBezTo>
                  <a:pt x="8176107" y="569303"/>
                  <a:pt x="8221715" y="574058"/>
                  <a:pt x="8265765" y="583112"/>
                </a:cubicBezTo>
                <a:lnTo>
                  <a:pt x="8299780" y="593718"/>
                </a:lnTo>
                <a:lnTo>
                  <a:pt x="8317449" y="572207"/>
                </a:lnTo>
                <a:cubicBezTo>
                  <a:pt x="8405068" y="484195"/>
                  <a:pt x="8526114" y="429759"/>
                  <a:pt x="8659817" y="429759"/>
                </a:cubicBezTo>
                <a:cubicBezTo>
                  <a:pt x="8893798" y="429759"/>
                  <a:pt x="9089015" y="596470"/>
                  <a:pt x="9134163" y="818090"/>
                </a:cubicBezTo>
                <a:lnTo>
                  <a:pt x="9138323" y="859537"/>
                </a:lnTo>
                <a:lnTo>
                  <a:pt x="4141781" y="859537"/>
                </a:lnTo>
                <a:lnTo>
                  <a:pt x="4141242" y="854166"/>
                </a:lnTo>
                <a:lnTo>
                  <a:pt x="4134437" y="859537"/>
                </a:lnTo>
                <a:lnTo>
                  <a:pt x="1390" y="859537"/>
                </a:lnTo>
                <a:lnTo>
                  <a:pt x="0" y="845688"/>
                </a:lnTo>
                <a:cubicBezTo>
                  <a:pt x="0" y="613364"/>
                  <a:pt x="187497" y="425029"/>
                  <a:pt x="418787" y="425029"/>
                </a:cubicBezTo>
                <a:cubicBezTo>
                  <a:pt x="476609" y="425029"/>
                  <a:pt x="531694" y="436800"/>
                  <a:pt x="581797" y="458087"/>
                </a:cubicBezTo>
                <a:lnTo>
                  <a:pt x="590440" y="462798"/>
                </a:lnTo>
                <a:lnTo>
                  <a:pt x="598218" y="385294"/>
                </a:lnTo>
                <a:cubicBezTo>
                  <a:pt x="639228" y="183984"/>
                  <a:pt x="816556" y="32550"/>
                  <a:pt x="1029094" y="32550"/>
                </a:cubicBezTo>
                <a:cubicBezTo>
                  <a:pt x="1150545" y="32550"/>
                  <a:pt x="1260498" y="81998"/>
                  <a:pt x="1340088" y="161944"/>
                </a:cubicBezTo>
                <a:lnTo>
                  <a:pt x="1364611" y="191799"/>
                </a:lnTo>
                <a:lnTo>
                  <a:pt x="1403078" y="179805"/>
                </a:lnTo>
                <a:cubicBezTo>
                  <a:pt x="1447126" y="170751"/>
                  <a:pt x="1492736" y="165996"/>
                  <a:pt x="1539449" y="165996"/>
                </a:cubicBezTo>
                <a:cubicBezTo>
                  <a:pt x="1632877" y="165996"/>
                  <a:pt x="1721883" y="185015"/>
                  <a:pt x="1802839" y="219409"/>
                </a:cubicBezTo>
                <a:lnTo>
                  <a:pt x="1857061" y="248972"/>
                </a:lnTo>
                <a:lnTo>
                  <a:pt x="1899461" y="213833"/>
                </a:lnTo>
                <a:cubicBezTo>
                  <a:pt x="1966300" y="168476"/>
                  <a:pt x="2046875" y="141991"/>
                  <a:pt x="2133608" y="141991"/>
                </a:cubicBezTo>
                <a:cubicBezTo>
                  <a:pt x="2220342" y="141991"/>
                  <a:pt x="2300918" y="168476"/>
                  <a:pt x="2367756" y="213833"/>
                </a:cubicBezTo>
                <a:lnTo>
                  <a:pt x="2420881" y="257860"/>
                </a:lnTo>
                <a:lnTo>
                  <a:pt x="2509751" y="184207"/>
                </a:lnTo>
                <a:cubicBezTo>
                  <a:pt x="2632456" y="100939"/>
                  <a:pt x="2780381" y="52317"/>
                  <a:pt x="2939610" y="52317"/>
                </a:cubicBezTo>
                <a:cubicBezTo>
                  <a:pt x="3098839" y="52317"/>
                  <a:pt x="3246763" y="100939"/>
                  <a:pt x="3369468" y="184207"/>
                </a:cubicBezTo>
                <a:lnTo>
                  <a:pt x="3418479" y="224826"/>
                </a:lnTo>
                <a:lnTo>
                  <a:pt x="3424100" y="214426"/>
                </a:lnTo>
                <a:cubicBezTo>
                  <a:pt x="3511111" y="85057"/>
                  <a:pt x="3658462" y="0"/>
                  <a:pt x="382559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47" name="矩形 46"/>
          <p:cNvSpPr/>
          <p:nvPr/>
        </p:nvSpPr>
        <p:spPr>
          <a:xfrm>
            <a:off x="1987341" y="3039375"/>
            <a:ext cx="3131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OpenStudio Thermal Analysis </a:t>
            </a:r>
          </a:p>
        </p:txBody>
      </p:sp>
      <p:grpSp>
        <p:nvGrpSpPr>
          <p:cNvPr id="58" name="组合 57"/>
          <p:cNvGrpSpPr>
            <a:grpSpLocks/>
          </p:cNvGrpSpPr>
          <p:nvPr/>
        </p:nvGrpSpPr>
        <p:grpSpPr bwMode="auto">
          <a:xfrm>
            <a:off x="889856" y="1538061"/>
            <a:ext cx="949325" cy="585787"/>
            <a:chOff x="4353620" y="864629"/>
            <a:chExt cx="742365" cy="457814"/>
          </a:xfrm>
        </p:grpSpPr>
        <p:sp>
          <p:nvSpPr>
            <p:cNvPr id="56" name="KSO_Shape"/>
            <p:cNvSpPr>
              <a:spLocks/>
            </p:cNvSpPr>
            <p:nvPr/>
          </p:nvSpPr>
          <p:spPr bwMode="auto">
            <a:xfrm>
              <a:off x="4353620" y="865869"/>
              <a:ext cx="742365" cy="408187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4508796" y="864629"/>
              <a:ext cx="432012" cy="45781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200" dirty="0">
                <a:solidFill>
                  <a:schemeClr val="accent1">
                    <a:lumMod val="75000"/>
                  </a:schemeClr>
                </a:solidFill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937355" y="3074262"/>
            <a:ext cx="2048607" cy="954108"/>
            <a:chOff x="6049201" y="3115905"/>
            <a:chExt cx="2048607" cy="954108"/>
          </a:xfrm>
        </p:grpSpPr>
        <p:grpSp>
          <p:nvGrpSpPr>
            <p:cNvPr id="3" name="组合 2"/>
            <p:cNvGrpSpPr/>
            <p:nvPr/>
          </p:nvGrpSpPr>
          <p:grpSpPr>
            <a:xfrm>
              <a:off x="6049201" y="3423682"/>
              <a:ext cx="2048607" cy="646331"/>
              <a:chOff x="7226768" y="3624628"/>
              <a:chExt cx="2048607" cy="64633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7975740" y="3624628"/>
                <a:ext cx="129963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sz="900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Zhu </a:t>
                </a:r>
                <a:r>
                  <a:rPr lang="en-US" altLang="zh-CN" sz="900" dirty="0" err="1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Cuiling</a:t>
                </a:r>
                <a:endParaRPr lang="en-US" altLang="zh-CN" sz="9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eaLnBrk="1" hangingPunct="1"/>
                <a:r>
                  <a:rPr lang="en-US" altLang="zh-CN" sz="900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Gong Meiling</a:t>
                </a:r>
              </a:p>
              <a:p>
                <a:pPr eaLnBrk="1" hangingPunct="1"/>
                <a:r>
                  <a:rPr lang="en-US" altLang="zh-CN" sz="900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Wang </a:t>
                </a:r>
                <a:r>
                  <a:rPr lang="en-US" altLang="zh-CN" sz="900" dirty="0" err="1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Rui</a:t>
                </a:r>
                <a:endParaRPr lang="en-US" altLang="zh-CN" sz="9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eaLnBrk="1" hangingPunct="1"/>
                <a:r>
                  <a:rPr lang="en-US" altLang="zh-CN" sz="900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Yang </a:t>
                </a:r>
                <a:r>
                  <a:rPr lang="en-US" altLang="zh-CN" sz="900" dirty="0" err="1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Dicheng</a:t>
                </a:r>
                <a:endParaRPr lang="zh-CN" altLang="en-US" sz="9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7226768" y="3624628"/>
                <a:ext cx="1082552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000" b="1" dirty="0" smtClean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Students:</a:t>
                </a:r>
                <a:endParaRPr lang="zh-CN" altLang="en-US" sz="1000" b="1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11" name="文本框 34"/>
            <p:cNvSpPr txBox="1">
              <a:spLocks noChangeArrowheads="1"/>
            </p:cNvSpPr>
            <p:nvPr/>
          </p:nvSpPr>
          <p:spPr bwMode="auto">
            <a:xfrm>
              <a:off x="6049201" y="3115905"/>
              <a:ext cx="2048607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900" b="1" dirty="0" smtClean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Professor:        </a:t>
              </a:r>
              <a:r>
                <a:rPr lang="en-US" altLang="zh-CN" sz="900" dirty="0" err="1" smtClean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Behzad</a:t>
              </a:r>
              <a:r>
                <a:rPr lang="en-US" altLang="zh-CN" sz="900" dirty="0" smtClean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 </a:t>
              </a:r>
              <a:r>
                <a:rPr lang="en-US" altLang="zh-CN" sz="900" dirty="0" err="1" smtClean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Najafi</a:t>
              </a:r>
              <a:endParaRPr lang="id-ID" altLang="zh-CN" sz="9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1818127" y="3336994"/>
            <a:ext cx="37444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5754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zh-CN" sz="6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Comparison of thermal </a:t>
            </a:r>
            <a:r>
              <a:rPr lang="en-US" altLang="zh-CN" sz="600" kern="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consumption </a:t>
            </a:r>
            <a:r>
              <a:rPr lang="en-US" altLang="zh-CN" sz="6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between </a:t>
            </a:r>
            <a:r>
              <a:rPr lang="en-US" altLang="zh-CN" sz="600" kern="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Abu Dhabi</a:t>
            </a:r>
            <a:r>
              <a:rPr lang="en-US" altLang="zh-CN" sz="6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, Piacenza and </a:t>
            </a:r>
            <a:r>
              <a:rPr lang="en-US" altLang="zh-CN" sz="600" kern="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Helsinki</a:t>
            </a:r>
          </a:p>
          <a:p>
            <a:pPr marL="171450" indent="-171450" defTabSz="685754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zh-CN" sz="600" kern="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Comparison </a:t>
            </a:r>
            <a:r>
              <a:rPr lang="en-US" altLang="zh-CN" sz="6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of thermal </a:t>
            </a:r>
            <a:r>
              <a:rPr lang="en-US" altLang="zh-CN" sz="600" kern="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consumption </a:t>
            </a:r>
            <a:r>
              <a:rPr lang="en-US" altLang="zh-CN" sz="6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in </a:t>
            </a:r>
            <a:r>
              <a:rPr lang="en-US" altLang="zh-CN" sz="6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Helsinki </a:t>
            </a:r>
            <a:r>
              <a:rPr lang="en-US" altLang="zh-CN" sz="600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Times New Roman" panose="02020603050405020304" pitchFamily="18" charset="0"/>
              </a:rPr>
              <a:t>with different exterior wall materials 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341" y="1538061"/>
            <a:ext cx="57014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kern="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Times New Roman" panose="02020603050405020304" pitchFamily="18" charset="0"/>
              </a:rPr>
              <a:t>Thank you for watching</a:t>
            </a:r>
          </a:p>
        </p:txBody>
      </p:sp>
    </p:spTree>
    <p:extLst>
      <p:ext uri="{BB962C8B-B14F-4D97-AF65-F5344CB8AC3E}">
        <p14:creationId xmlns:p14="http://schemas.microsoft.com/office/powerpoint/2010/main" val="136000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MH_CONTENTSID" val="458"/>
  <p:tag name="MH_SECTIONID" val="459,460,461,462,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TextDesc"/>
  <p:tag name="MH" val="20150820163733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TextDesc"/>
  <p:tag name="MH" val="20150820163733"/>
  <p:tag name="MH_LIBRARY" val="GRAPH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TextDesc"/>
  <p:tag name="MH" val="20150820163733"/>
  <p:tag name="MH_LIBRARY" val="GRAPHI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TextDesc"/>
  <p:tag name="MH" val="20150820163733"/>
  <p:tag name="MH_LIBRARY" val="GRAPHI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TextDesc"/>
  <p:tag name="MH" val="20150820163733"/>
  <p:tag name="MH_LIBRARY" val="GRAPHI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TextDesc"/>
  <p:tag name="MH" val="20150820163733"/>
  <p:tag name="MH_LIBRARY" val="GRAPHI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TextDesc"/>
  <p:tag name="MH" val="20150820163733"/>
  <p:tag name="MH_LIBRARY" val="GRAPHIC"/>
</p:tagLst>
</file>

<file path=ppt/theme/theme1.xml><?xml version="1.0" encoding="utf-8"?>
<a:theme xmlns:a="http://schemas.openxmlformats.org/drawingml/2006/main" name="Office 主题">
  <a:themeElements>
    <a:clrScheme name="自定义 15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34353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4430</TotalTime>
  <Words>686</Words>
  <Application>Microsoft Office PowerPoint</Application>
  <PresentationFormat>全屏显示(16:9)</PresentationFormat>
  <Paragraphs>177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Times New Roman</vt:lpstr>
      <vt:lpstr>Arial</vt:lpstr>
      <vt:lpstr>Cambria Math</vt:lpstr>
      <vt:lpstr>宋体</vt:lpstr>
      <vt:lpstr>微软雅黑</vt:lpstr>
      <vt:lpstr>华文细黑</vt:lpstr>
      <vt:lpstr>等线</vt:lpstr>
      <vt:lpstr>Calibri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iTianKong.com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Penelope</dc:creator>
  <cp:lastModifiedBy>Meiling Gong</cp:lastModifiedBy>
  <cp:revision>380</cp:revision>
  <dcterms:created xsi:type="dcterms:W3CDTF">2015-04-07T15:42:54Z</dcterms:created>
  <dcterms:modified xsi:type="dcterms:W3CDTF">2019-12-17T13:37:03Z</dcterms:modified>
</cp:coreProperties>
</file>